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kNftzCZZHtfD4cUI7l+gHceC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D83630-F5B7-4BFA-8A0D-DC096AFAD00D}">
  <a:tblStyle styleId="{6DD83630-F5B7-4BFA-8A0D-DC096AFAD0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s.org/gre/test-takers/general-test/prepare/khan-prep-videos.html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dxrgroup.com/scoreitnow" TargetMode="External"/><Relationship Id="rId12" Type="http://schemas.openxmlformats.org/officeDocument/2006/relationships/hyperlink" Target="https://www.ets.org/gre/test-takers/general-test/prepare/powerprep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ts.org/gre/test-takers/general-test/prepare/prep-books-services.html" TargetMode="External"/><Relationship Id="rId11" Type="http://schemas.openxmlformats.org/officeDocument/2006/relationships/hyperlink" Target="https://www.ets.org/s/gre/pdf/gre_info_bulletin.pdf" TargetMode="External"/><Relationship Id="rId5" Type="http://schemas.openxmlformats.org/officeDocument/2006/relationships/hyperlink" Target="https://www.ets.org/gre/test-takers/general-test/prepare.html" TargetMode="External"/><Relationship Id="rId10" Type="http://schemas.openxmlformats.org/officeDocument/2006/relationships/hyperlink" Target="https://www.facebook.com/GREGeneralTest/?locale=tr_TR" TargetMode="External"/><Relationship Id="rId4" Type="http://schemas.openxmlformats.org/officeDocument/2006/relationships/hyperlink" Target="https://www.ets.org/gre/test-takers/general-test/prepare.html?utm_agency=st004&amp;utm_source=google_search&amp;utm_medium=ppc&amp;utm_camptype=con&amp;utm_campaign=gre-gt-b2c-q123_1001-usa-ppc-st004-con-b2c_core&amp;utm_content=gre_test_prep&amp;utm_country=tur&amp;gclid=Cj0KCQiApKagBhC1ARIsAFc7Mc6sO_VW-b2QSkxEzRWkJz6q0TCs52KDCDJ4gf4fR9E5cYkiWENiBWcaApkqEALw_wcB&amp;gclsrc=aw.ds" TargetMode="External"/><Relationship Id="rId9" Type="http://schemas.openxmlformats.org/officeDocument/2006/relationships/hyperlink" Target="https://www.ets.org/gre/test-takers/admissions-resources/connect/search-servic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571319" y="100902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5400"/>
              <a:buNone/>
            </a:pPr>
            <a:r>
              <a:rPr lang="tr-TR" sz="5400" b="1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GRE General Test</a:t>
            </a:r>
            <a:endParaRPr dirty="0">
              <a:latin typeface="Montserrat" panose="000005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5400"/>
              <a:buNone/>
            </a:pPr>
            <a:br>
              <a:rPr lang="tr-TR" sz="5400" b="1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</a:br>
            <a:r>
              <a:rPr lang="tr-TR" b="1" dirty="0" err="1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Graduate</a:t>
            </a:r>
            <a:r>
              <a:rPr lang="tr-TR" b="1" dirty="0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Record</a:t>
            </a:r>
            <a:r>
              <a:rPr lang="tr-TR" b="1" dirty="0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Examination</a:t>
            </a:r>
            <a:r>
              <a:rPr lang="tr-TR" b="1" dirty="0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Montserrat" panose="000005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rgbClr val="003399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</a:pPr>
            <a:br>
              <a:rPr lang="tr-TR" sz="1600" b="1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</a:br>
            <a:r>
              <a:rPr lang="tr-TR" sz="2400" b="1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3"/>
              </a:rPr>
              <a:t>www.ets.org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58" y="1147665"/>
            <a:ext cx="5617028" cy="212738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1" name="Google Shape;1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1902" y="3993150"/>
            <a:ext cx="5891261" cy="179182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2" name="Google Shape;142;p11"/>
          <p:cNvSpPr txBox="1"/>
          <p:nvPr/>
        </p:nvSpPr>
        <p:spPr>
          <a:xfrm>
            <a:off x="578796" y="330164"/>
            <a:ext cx="731490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lnSpc>
                <a:spcPct val="90000"/>
              </a:lnSpc>
              <a:buClr>
                <a:srgbClr val="003399"/>
              </a:buClr>
              <a:buSzPts val="4000"/>
            </a:pPr>
            <a:r>
              <a:rPr lang="tr-TR" sz="3200" b="1" dirty="0">
                <a:solidFill>
                  <a:srgbClr val="C00000"/>
                </a:solidFill>
                <a:latin typeface="Montserrat" panose="00000500000000000000" pitchFamily="2" charset="0"/>
                <a:cs typeface="Times New Roman"/>
                <a:sym typeface="Times New Roman"/>
              </a:rPr>
              <a:t>Yazma Bölümü Soru Örnekleri</a:t>
            </a:r>
            <a:endParaRPr sz="3200" b="1" dirty="0">
              <a:solidFill>
                <a:srgbClr val="C00000"/>
              </a:solidFill>
              <a:latin typeface="Montserrat" panose="00000500000000000000" pitchFamily="2" charset="0"/>
              <a:cs typeface="Times New Roman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/>
          <p:nvPr/>
        </p:nvSpPr>
        <p:spPr>
          <a:xfrm>
            <a:off x="1115616" y="1052736"/>
            <a:ext cx="3974165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3399"/>
              </a:buClr>
              <a:buSzPts val="4000"/>
              <a:buFont typeface="Arial"/>
              <a:buNone/>
            </a:pPr>
            <a:r>
              <a:rPr lang="tr-TR" sz="3200" b="1" dirty="0">
                <a:solidFill>
                  <a:srgbClr val="C00000"/>
                </a:solidFill>
                <a:latin typeface="Montserrat" panose="00000500000000000000" pitchFamily="2" charset="0"/>
                <a:cs typeface="Times New Roman"/>
                <a:sym typeface="Times New Roman"/>
              </a:rPr>
              <a:t>Sınava Hazırlık Materyalleri</a:t>
            </a:r>
            <a:endParaRPr sz="3200" b="1" dirty="0">
              <a:solidFill>
                <a:srgbClr val="C00000"/>
              </a:solidFill>
              <a:latin typeface="Montserrat" panose="00000500000000000000" pitchFamily="2" charset="0"/>
              <a:cs typeface="Times New Roman"/>
              <a:sym typeface="Calibri"/>
            </a:endParaRPr>
          </a:p>
        </p:txBody>
      </p:sp>
      <p:pic>
        <p:nvPicPr>
          <p:cNvPr id="148" name="Google Shape;148;p12" descr="http://www.naturalamerica.net/images/PlanPracticePrepa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548680"/>
            <a:ext cx="1941759" cy="1939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1475655" y="2204864"/>
            <a:ext cx="5363683" cy="41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4"/>
              </a:rPr>
              <a:t>Ücretsiz GRE Testi 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5"/>
              </a:rPr>
              <a:t>Ücretsiz GRE Soru Örnekleri- Egzersizler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6"/>
              </a:rPr>
              <a:t>Sipariş Verilebilir Hazırlık Materyalleri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7"/>
              </a:rPr>
              <a:t>Score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7"/>
              </a:rPr>
              <a:t>It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7"/>
              </a:rPr>
              <a:t>Now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7"/>
              </a:rPr>
              <a:t>!</a:t>
            </a:r>
            <a:endParaRPr sz="1800" dirty="0">
              <a:solidFill>
                <a:srgbClr val="003399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8"/>
              </a:rPr>
              <a:t>Khan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8"/>
              </a:rPr>
              <a:t> Academy</a:t>
            </a:r>
            <a:endParaRPr sz="1800" dirty="0">
              <a:solidFill>
                <a:srgbClr val="003399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9"/>
              </a:rPr>
              <a:t>GRE </a:t>
            </a: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9"/>
              </a:rPr>
              <a:t>Search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9"/>
              </a:rPr>
              <a:t> Service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10"/>
              </a:rPr>
              <a:t>GRE Facebook sayfası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11"/>
              </a:rPr>
              <a:t>GRE Bilgilendirme Broşürü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12"/>
              </a:rPr>
              <a:t>Power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12"/>
              </a:rPr>
              <a:t> </a:t>
            </a:r>
            <a:r>
              <a:rPr lang="tr-TR" sz="1800" u="sng" dirty="0" err="1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12"/>
              </a:rPr>
              <a:t>Prep</a:t>
            </a:r>
            <a:r>
              <a:rPr lang="tr-TR" sz="1800" u="sng" dirty="0">
                <a:solidFill>
                  <a:schemeClr val="hlink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  <a:hlinkClick r:id="rId12"/>
              </a:rPr>
              <a:t> II Software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Times New Roman"/>
              <a:buNone/>
            </a:pPr>
            <a:r>
              <a:rPr lang="tr-TR" sz="4000" b="1" dirty="0">
                <a:solidFill>
                  <a:srgbClr val="C00000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Sınav Hakkında Genel Bilgiler</a:t>
            </a:r>
            <a:endParaRPr sz="4000" b="1" dirty="0">
              <a:solidFill>
                <a:srgbClr val="C00000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323528" y="1340768"/>
            <a:ext cx="7992888" cy="457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2700"/>
              <a:buChar char="•"/>
            </a:pPr>
            <a:r>
              <a:rPr lang="tr-TR" sz="2000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Mühendislik ve Sosyal Bilimler başta olmak üzere yüksek lisans ve doktora eğitimi alabilmek için girilmesi gereken sınavdır.</a:t>
            </a:r>
            <a:endParaRPr dirty="0">
              <a:latin typeface="Montserrat" panose="00000500000000000000" pitchFamily="2" charset="0"/>
            </a:endParaRPr>
          </a:p>
          <a:p>
            <a:pPr marL="3429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2700"/>
              <a:buChar char="•"/>
            </a:pPr>
            <a:r>
              <a:rPr lang="tr-TR" sz="2000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Sınav, bilgisayarda cevaplandırılan sorulardan oluşur.</a:t>
            </a:r>
            <a:endParaRPr dirty="0">
              <a:latin typeface="Montserrat" panose="00000500000000000000" pitchFamily="2" charset="0"/>
            </a:endParaRPr>
          </a:p>
          <a:p>
            <a:pPr marL="3429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2700"/>
              <a:buChar char="•"/>
            </a:pPr>
            <a:r>
              <a:rPr lang="tr-TR" sz="2000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Sınav süresi yaklaşık 3 saat 45 dakikadır.</a:t>
            </a:r>
            <a:endParaRPr dirty="0">
              <a:latin typeface="Montserrat" panose="00000500000000000000" pitchFamily="2" charset="0"/>
            </a:endParaRPr>
          </a:p>
          <a:p>
            <a:pPr marL="3429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2700"/>
              <a:buChar char="•"/>
            </a:pPr>
            <a:r>
              <a:rPr lang="tr-TR" sz="2000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Sınav soruları, doğru cevap verildikçe zorlaşmaktadır.</a:t>
            </a:r>
            <a:endParaRPr dirty="0">
              <a:latin typeface="Montserrat" panose="00000500000000000000" pitchFamily="2" charset="0"/>
            </a:endParaRPr>
          </a:p>
          <a:p>
            <a:pPr marL="3429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2700"/>
              <a:buChar char="•"/>
            </a:pPr>
            <a:r>
              <a:rPr lang="tr-TR" sz="2000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Sözel ve sayısal bölümlerin puanlaması 130-170 puan, yazma bölümü puanlaması 0-6 puan üzerinden yapılır. 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003399"/>
              </a:buClr>
              <a:buSzPts val="4000"/>
            </a:pPr>
            <a:r>
              <a:rPr lang="tr-TR" sz="4000" b="1" dirty="0">
                <a:solidFill>
                  <a:srgbClr val="C00000"/>
                </a:solidFill>
                <a:latin typeface="Montserrat" panose="00000500000000000000" pitchFamily="2" charset="0"/>
                <a:cs typeface="Times New Roman"/>
                <a:sym typeface="Times New Roman"/>
              </a:rPr>
              <a:t>Testin İçeriği</a:t>
            </a:r>
            <a:endParaRPr sz="4000" b="1" dirty="0">
              <a:solidFill>
                <a:srgbClr val="C00000"/>
              </a:solidFill>
              <a:latin typeface="Montserrat" panose="00000500000000000000" pitchFamily="2" charset="0"/>
              <a:cs typeface="Times New Roman"/>
              <a:sym typeface="Times New Roman"/>
            </a:endParaRPr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827575" y="5092725"/>
            <a:ext cx="77472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Char char="•"/>
            </a:pPr>
            <a:r>
              <a:rPr lang="tr-TR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Puanlanmayan bölüm : Yazma bölümünden sonra  farklı sıralamalarda çıkabilir. İleriki sınavlar için soru hazırlamaya yönelik sorulan sorulardır.</a:t>
            </a:r>
            <a:endParaRPr dirty="0">
              <a:latin typeface="Montserrat" panose="00000500000000000000" pitchFamily="2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00000"/>
              <a:buChar char="•"/>
            </a:pPr>
            <a:r>
              <a:rPr lang="tr-TR" dirty="0">
                <a:solidFill>
                  <a:srgbClr val="003399"/>
                </a:solidFill>
                <a:latin typeface="Montserrat" panose="00000500000000000000" pitchFamily="2" charset="0"/>
                <a:ea typeface="Times New Roman"/>
                <a:cs typeface="Times New Roman"/>
                <a:sym typeface="Times New Roman"/>
              </a:rPr>
              <a:t>Araştırma soruları ise her zaman en son çıkan bölümdür. ETS araştırmaları için kullanılacak veri toplama amacıyla sorulan sorulardır.</a:t>
            </a:r>
            <a:endParaRPr dirty="0">
              <a:solidFill>
                <a:srgbClr val="003399"/>
              </a:solidFill>
              <a:latin typeface="Montserrat" panose="00000500000000000000" pitchFamily="2" charset="0"/>
              <a:ea typeface="Times New Roman"/>
              <a:cs typeface="Times New Roman"/>
              <a:sym typeface="Times New Roman"/>
            </a:endParaRPr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graphicFrame>
        <p:nvGraphicFramePr>
          <p:cNvPr id="97" name="Google Shape;97;p3"/>
          <p:cNvGraphicFramePr/>
          <p:nvPr>
            <p:extLst>
              <p:ext uri="{D42A27DB-BD31-4B8C-83A1-F6EECF244321}">
                <p14:modId xmlns:p14="http://schemas.microsoft.com/office/powerpoint/2010/main" val="2969872535"/>
              </p:ext>
            </p:extLst>
          </p:nvPr>
        </p:nvGraphicFramePr>
        <p:xfrm>
          <a:off x="323528" y="1241112"/>
          <a:ext cx="8526175" cy="3646600"/>
        </p:xfrm>
        <a:graphic>
          <a:graphicData uri="http://schemas.openxmlformats.org/drawingml/2006/table">
            <a:tbl>
              <a:tblPr>
                <a:noFill/>
                <a:tableStyleId>{6DD83630-F5B7-4BFA-8A0D-DC096AFAD00D}</a:tableStyleId>
              </a:tblPr>
              <a:tblGrid>
                <a:gridCol w="311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DED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tr-TR" sz="1600" b="1" u="none" strike="noStrike" cap="none" dirty="0">
                          <a:solidFill>
                            <a:srgbClr val="EDEDED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Ölçme</a:t>
                      </a:r>
                      <a:endParaRPr sz="1600" b="1" i="0" u="none" strike="noStrike" cap="none" dirty="0">
                        <a:solidFill>
                          <a:srgbClr val="EDEDED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DED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EDEDED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Soru sayısı</a:t>
                      </a:r>
                      <a:endParaRPr sz="1600" b="1" i="0" u="none" strike="noStrike" cap="none">
                        <a:solidFill>
                          <a:srgbClr val="EDEDED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DED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EDEDED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Süre</a:t>
                      </a:r>
                      <a:endParaRPr sz="1600" b="1" i="0" u="none" strike="noStrike" cap="none">
                        <a:solidFill>
                          <a:srgbClr val="EDEDED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Yazma</a:t>
                      </a:r>
                      <a:b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(İki ayrı zamanlı kısımdan oluşan analitik yazma)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Bir durum analizi </a:t>
                      </a:r>
                      <a:endParaRPr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Bir konu analizi yapma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30’ar dakika</a:t>
                      </a:r>
                      <a:endParaRPr sz="120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Sözel Muhakeme</a:t>
                      </a:r>
                      <a:b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(İki Bölüm)</a:t>
                      </a:r>
                      <a:endParaRPr sz="120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Her bölüm 20’şer soru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30’ar dakika</a:t>
                      </a:r>
                      <a:endParaRPr sz="120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Sayısal Muhakeme</a:t>
                      </a:r>
                      <a:endParaRPr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(İki Bölüm)</a:t>
                      </a:r>
                      <a:endParaRPr sz="120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Her bölüm 20’şer soru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35’er dakika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tr-TR" sz="105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Puan verilmez¹</a:t>
                      </a:r>
                      <a:endParaRPr sz="105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Değişir</a:t>
                      </a:r>
                      <a:endParaRPr sz="120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Değişir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tr-TR" sz="105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Araştırma²</a:t>
                      </a:r>
                      <a:endParaRPr sz="105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Değişir</a:t>
                      </a:r>
                      <a:endParaRPr sz="1200" b="1" i="0" u="none" strike="noStrike" cap="none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6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tr-TR" sz="1200" b="1" u="none" strike="noStrike" cap="none" dirty="0">
                          <a:solidFill>
                            <a:srgbClr val="7F6000"/>
                          </a:solidFill>
                          <a:latin typeface="Montserrat" panose="00000500000000000000" pitchFamily="2" charset="0"/>
                          <a:ea typeface="Times New Roman"/>
                          <a:cs typeface="Times New Roman"/>
                          <a:sym typeface="Times New Roman"/>
                        </a:rPr>
                        <a:t>Değişir</a:t>
                      </a:r>
                      <a:endParaRPr sz="1200" b="1" i="0" u="none" strike="noStrike" cap="none" dirty="0">
                        <a:solidFill>
                          <a:srgbClr val="7F6000"/>
                        </a:solidFill>
                        <a:latin typeface="Montserrat" panose="00000500000000000000" pitchFamily="2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5250" marR="75250" marT="37600" marB="376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5792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003399"/>
              </a:buClr>
              <a:buSzPts val="4000"/>
            </a:pPr>
            <a:r>
              <a:rPr lang="tr-TR" sz="3600" b="1" dirty="0">
                <a:solidFill>
                  <a:srgbClr val="C00000"/>
                </a:solidFill>
                <a:latin typeface="Montserrat" panose="00000500000000000000" pitchFamily="2" charset="0"/>
                <a:cs typeface="Times New Roman"/>
                <a:sym typeface="Times New Roman"/>
              </a:rPr>
              <a:t>Sözel Muhakeme Örnek Soru Tipleri </a:t>
            </a:r>
            <a:endParaRPr sz="3600" b="1" dirty="0">
              <a:solidFill>
                <a:srgbClr val="C00000"/>
              </a:solidFill>
              <a:latin typeface="Montserrat" panose="00000500000000000000" pitchFamily="2" charset="0"/>
              <a:cs typeface="Times New Roman"/>
              <a:sym typeface="Times New Roman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163" y="980729"/>
            <a:ext cx="5598367" cy="528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86" y="404664"/>
            <a:ext cx="9047162" cy="46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476672"/>
            <a:ext cx="6535486" cy="538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457200" y="332656"/>
            <a:ext cx="84831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03399"/>
              </a:buClr>
              <a:buSzPts val="4000"/>
            </a:pPr>
            <a:r>
              <a:rPr lang="tr-TR" sz="3200" b="1" dirty="0">
                <a:solidFill>
                  <a:srgbClr val="C00000"/>
                </a:solidFill>
                <a:latin typeface="Montserrat" panose="00000500000000000000" pitchFamily="2" charset="0"/>
                <a:cs typeface="Times New Roman"/>
                <a:sym typeface="Times New Roman"/>
              </a:rPr>
              <a:t>Sayısal Muhakeme Soru Tipleri </a:t>
            </a:r>
            <a:endParaRPr sz="3200" b="1" dirty="0">
              <a:solidFill>
                <a:srgbClr val="C00000"/>
              </a:solidFill>
              <a:latin typeface="Montserrat" panose="00000500000000000000" pitchFamily="2" charset="0"/>
              <a:cs typeface="Times New Roman"/>
              <a:sym typeface="Times New Roman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908720"/>
            <a:ext cx="6368752" cy="527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410547"/>
            <a:ext cx="6227373" cy="560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274" y="800250"/>
            <a:ext cx="7741839" cy="476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Montserrat</vt:lpstr>
      <vt:lpstr>Calibri</vt:lpstr>
      <vt:lpstr>Office Teması</vt:lpstr>
      <vt:lpstr>PowerPoint Presentation</vt:lpstr>
      <vt:lpstr>Sınav Hakkında Genel Bilgiler</vt:lpstr>
      <vt:lpstr>Testin İçeriği</vt:lpstr>
      <vt:lpstr>Sözel Muhakeme Örnek Soru Tipleri </vt:lpstr>
      <vt:lpstr>PowerPoint Presentation</vt:lpstr>
      <vt:lpstr>PowerPoint Presentation</vt:lpstr>
      <vt:lpstr>Sayısal Muhakeme Soru Tipleri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anokha</dc:creator>
  <cp:lastModifiedBy>betti delevi</cp:lastModifiedBy>
  <cp:revision>2</cp:revision>
  <dcterms:created xsi:type="dcterms:W3CDTF">2017-05-05T13:59:12Z</dcterms:created>
  <dcterms:modified xsi:type="dcterms:W3CDTF">2023-03-14T11:48:59Z</dcterms:modified>
</cp:coreProperties>
</file>