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99" r:id="rId2"/>
    <p:sldId id="272" r:id="rId3"/>
    <p:sldId id="338" r:id="rId4"/>
    <p:sldId id="339" r:id="rId5"/>
    <p:sldId id="340" r:id="rId6"/>
    <p:sldId id="344" r:id="rId7"/>
    <p:sldId id="341" r:id="rId8"/>
    <p:sldId id="345" r:id="rId9"/>
    <p:sldId id="346" r:id="rId10"/>
    <p:sldId id="287" r:id="rId11"/>
    <p:sldId id="342" r:id="rId12"/>
    <p:sldId id="333" r:id="rId13"/>
    <p:sldId id="337" r:id="rId14"/>
    <p:sldId id="343" r:id="rId15"/>
    <p:sldId id="306"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4AB7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AFB446-B81B-4D15-BDA3-67C76460C8CE}" type="datetimeFigureOut">
              <a:rPr lang="tr-TR" smtClean="0"/>
              <a:t>25.07.2023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B54A8-993F-4724-9D74-261BB6F89C00}" type="slidenum">
              <a:rPr lang="tr-TR" smtClean="0"/>
              <a:t>‹#›</a:t>
            </a:fld>
            <a:endParaRPr lang="tr-TR"/>
          </a:p>
        </p:txBody>
      </p:sp>
    </p:spTree>
    <p:extLst>
      <p:ext uri="{BB962C8B-B14F-4D97-AF65-F5344CB8AC3E}">
        <p14:creationId xmlns:p14="http://schemas.microsoft.com/office/powerpoint/2010/main" val="999941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AFB446-B81B-4D15-BDA3-67C76460C8CE}" type="datetimeFigureOut">
              <a:rPr lang="tr-TR" smtClean="0"/>
              <a:t>25.07.2023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B54A8-993F-4724-9D74-261BB6F89C00}" type="slidenum">
              <a:rPr lang="tr-TR" smtClean="0"/>
              <a:t>‹#›</a:t>
            </a:fld>
            <a:endParaRPr lang="tr-TR"/>
          </a:p>
        </p:txBody>
      </p:sp>
    </p:spTree>
    <p:extLst>
      <p:ext uri="{BB962C8B-B14F-4D97-AF65-F5344CB8AC3E}">
        <p14:creationId xmlns:p14="http://schemas.microsoft.com/office/powerpoint/2010/main" val="648099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AFB446-B81B-4D15-BDA3-67C76460C8CE}" type="datetimeFigureOut">
              <a:rPr lang="tr-TR" smtClean="0"/>
              <a:t>25.07.2023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B54A8-993F-4724-9D74-261BB6F89C00}" type="slidenum">
              <a:rPr lang="tr-TR" smtClean="0"/>
              <a:t>‹#›</a:t>
            </a:fld>
            <a:endParaRPr lang="tr-TR"/>
          </a:p>
        </p:txBody>
      </p:sp>
    </p:spTree>
    <p:extLst>
      <p:ext uri="{BB962C8B-B14F-4D97-AF65-F5344CB8AC3E}">
        <p14:creationId xmlns:p14="http://schemas.microsoft.com/office/powerpoint/2010/main" val="159704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AFB446-B81B-4D15-BDA3-67C76460C8CE}" type="datetimeFigureOut">
              <a:rPr lang="tr-TR" smtClean="0"/>
              <a:t>25.07.2023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B54A8-993F-4724-9D74-261BB6F89C00}" type="slidenum">
              <a:rPr lang="tr-TR" smtClean="0"/>
              <a:t>‹#›</a:t>
            </a:fld>
            <a:endParaRPr lang="tr-TR"/>
          </a:p>
        </p:txBody>
      </p:sp>
    </p:spTree>
    <p:extLst>
      <p:ext uri="{BB962C8B-B14F-4D97-AF65-F5344CB8AC3E}">
        <p14:creationId xmlns:p14="http://schemas.microsoft.com/office/powerpoint/2010/main" val="258561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AFB446-B81B-4D15-BDA3-67C76460C8CE}" type="datetimeFigureOut">
              <a:rPr lang="tr-TR" smtClean="0"/>
              <a:t>25.07.2023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B54A8-993F-4724-9D74-261BB6F89C00}" type="slidenum">
              <a:rPr lang="tr-TR" smtClean="0"/>
              <a:t>‹#›</a:t>
            </a:fld>
            <a:endParaRPr lang="tr-TR"/>
          </a:p>
        </p:txBody>
      </p:sp>
    </p:spTree>
    <p:extLst>
      <p:ext uri="{BB962C8B-B14F-4D97-AF65-F5344CB8AC3E}">
        <p14:creationId xmlns:p14="http://schemas.microsoft.com/office/powerpoint/2010/main" val="4058320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AFB446-B81B-4D15-BDA3-67C76460C8CE}" type="datetimeFigureOut">
              <a:rPr lang="tr-TR" smtClean="0"/>
              <a:t>25.07.2023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AB54A8-993F-4724-9D74-261BB6F89C00}" type="slidenum">
              <a:rPr lang="tr-TR" smtClean="0"/>
              <a:t>‹#›</a:t>
            </a:fld>
            <a:endParaRPr lang="tr-TR"/>
          </a:p>
        </p:txBody>
      </p:sp>
    </p:spTree>
    <p:extLst>
      <p:ext uri="{BB962C8B-B14F-4D97-AF65-F5344CB8AC3E}">
        <p14:creationId xmlns:p14="http://schemas.microsoft.com/office/powerpoint/2010/main" val="257089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AFB446-B81B-4D15-BDA3-67C76460C8CE}" type="datetimeFigureOut">
              <a:rPr lang="tr-TR" smtClean="0"/>
              <a:t>25.07.2023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3AB54A8-993F-4724-9D74-261BB6F89C00}" type="slidenum">
              <a:rPr lang="tr-TR" smtClean="0"/>
              <a:t>‹#›</a:t>
            </a:fld>
            <a:endParaRPr lang="tr-TR"/>
          </a:p>
        </p:txBody>
      </p:sp>
    </p:spTree>
    <p:extLst>
      <p:ext uri="{BB962C8B-B14F-4D97-AF65-F5344CB8AC3E}">
        <p14:creationId xmlns:p14="http://schemas.microsoft.com/office/powerpoint/2010/main" val="3863782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AFB446-B81B-4D15-BDA3-67C76460C8CE}" type="datetimeFigureOut">
              <a:rPr lang="tr-TR" smtClean="0"/>
              <a:t>25.07.2023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3AB54A8-993F-4724-9D74-261BB6F89C00}" type="slidenum">
              <a:rPr lang="tr-TR" smtClean="0"/>
              <a:t>‹#›</a:t>
            </a:fld>
            <a:endParaRPr lang="tr-TR"/>
          </a:p>
        </p:txBody>
      </p:sp>
    </p:spTree>
    <p:extLst>
      <p:ext uri="{BB962C8B-B14F-4D97-AF65-F5344CB8AC3E}">
        <p14:creationId xmlns:p14="http://schemas.microsoft.com/office/powerpoint/2010/main" val="3678062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FB446-B81B-4D15-BDA3-67C76460C8CE}" type="datetimeFigureOut">
              <a:rPr lang="tr-TR" smtClean="0"/>
              <a:t>25.07.2023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3AB54A8-993F-4724-9D74-261BB6F89C00}" type="slidenum">
              <a:rPr lang="tr-TR" smtClean="0"/>
              <a:t>‹#›</a:t>
            </a:fld>
            <a:endParaRPr lang="tr-TR"/>
          </a:p>
        </p:txBody>
      </p:sp>
    </p:spTree>
    <p:extLst>
      <p:ext uri="{BB962C8B-B14F-4D97-AF65-F5344CB8AC3E}">
        <p14:creationId xmlns:p14="http://schemas.microsoft.com/office/powerpoint/2010/main" val="2184664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AFB446-B81B-4D15-BDA3-67C76460C8CE}" type="datetimeFigureOut">
              <a:rPr lang="tr-TR" smtClean="0"/>
              <a:t>25.07.2023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AB54A8-993F-4724-9D74-261BB6F89C00}" type="slidenum">
              <a:rPr lang="tr-TR" smtClean="0"/>
              <a:t>‹#›</a:t>
            </a:fld>
            <a:endParaRPr lang="tr-TR"/>
          </a:p>
        </p:txBody>
      </p:sp>
    </p:spTree>
    <p:extLst>
      <p:ext uri="{BB962C8B-B14F-4D97-AF65-F5344CB8AC3E}">
        <p14:creationId xmlns:p14="http://schemas.microsoft.com/office/powerpoint/2010/main" val="174671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AFB446-B81B-4D15-BDA3-67C76460C8CE}" type="datetimeFigureOut">
              <a:rPr lang="tr-TR" smtClean="0"/>
              <a:t>25.07.2023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AB54A8-993F-4724-9D74-261BB6F89C00}" type="slidenum">
              <a:rPr lang="tr-TR" smtClean="0"/>
              <a:t>‹#›</a:t>
            </a:fld>
            <a:endParaRPr lang="tr-TR"/>
          </a:p>
        </p:txBody>
      </p:sp>
    </p:spTree>
    <p:extLst>
      <p:ext uri="{BB962C8B-B14F-4D97-AF65-F5344CB8AC3E}">
        <p14:creationId xmlns:p14="http://schemas.microsoft.com/office/powerpoint/2010/main" val="3816350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FB446-B81B-4D15-BDA3-67C76460C8CE}" type="datetimeFigureOut">
              <a:rPr lang="tr-TR" smtClean="0"/>
              <a:t>25.07.2023</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B54A8-993F-4724-9D74-261BB6F89C00}" type="slidenum">
              <a:rPr lang="tr-TR" smtClean="0"/>
              <a:t>‹#›</a:t>
            </a:fld>
            <a:endParaRPr lang="tr-TR"/>
          </a:p>
        </p:txBody>
      </p:sp>
    </p:spTree>
    <p:extLst>
      <p:ext uri="{BB962C8B-B14F-4D97-AF65-F5344CB8AC3E}">
        <p14:creationId xmlns:p14="http://schemas.microsoft.com/office/powerpoint/2010/main" val="106358075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satsuite.collegeboard.org/digital/international-testing/dates-deadlines" TargetMode="External"/><Relationship Id="rId2" Type="http://schemas.openxmlformats.org/officeDocument/2006/relationships/hyperlink" Target="https://satreg.collegeboard.org/" TargetMode="External"/><Relationship Id="rId1" Type="http://schemas.openxmlformats.org/officeDocument/2006/relationships/slideLayout" Target="../slideLayouts/slideLayout2.xml"/><Relationship Id="rId5" Type="http://schemas.openxmlformats.org/officeDocument/2006/relationships/hyperlink" Target="https://satreg.collegeboard.org/register/testCenter" TargetMode="External"/><Relationship Id="rId4" Type="http://schemas.openxmlformats.org/officeDocument/2006/relationships/hyperlink" Target="https://satsuite.collegeboard.org/sat/registration/online-registration/photo-requirements"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bluebook.app.collegeboard.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atsuite.collegeboard.org/sat/test-center-search"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atsuite.collegeboard.org/sat/scores/understanding-scores" TargetMode="External"/><Relationship Id="rId2" Type="http://schemas.openxmlformats.org/officeDocument/2006/relationships/hyperlink" Target="https://satsuite.collegeboard.org/sat/scores/sat-score-release-dat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atsuite.collegeboard.org/sat/practice-preparation" TargetMode="External"/><Relationship Id="rId2" Type="http://schemas.openxmlformats.org/officeDocument/2006/relationships/hyperlink" Target="http://bluebook.app.collegeboard.org/" TargetMode="External"/><Relationship Id="rId1" Type="http://schemas.openxmlformats.org/officeDocument/2006/relationships/slideLayout" Target="../slideLayouts/slideLayout2.xml"/><Relationship Id="rId6" Type="http://schemas.openxmlformats.org/officeDocument/2006/relationships/hyperlink" Target="https://www.khanacademy.org/sat" TargetMode="External"/><Relationship Id="rId5" Type="http://schemas.openxmlformats.org/officeDocument/2006/relationships/hyperlink" Target="https://satsuite.collegeboard.org/digital/digital-practice-preparation" TargetMode="External"/><Relationship Id="rId4" Type="http://schemas.openxmlformats.org/officeDocument/2006/relationships/hyperlink" Target="https://satsuite.collegeboard.org/sat/practice-preparation/practice-tes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7886700" cy="4351338"/>
          </a:xfrm>
        </p:spPr>
        <p:txBody>
          <a:bodyPr>
            <a:normAutofit fontScale="92500" lnSpcReduction="20000"/>
          </a:bodyPr>
          <a:lstStyle/>
          <a:p>
            <a:pPr marL="0" indent="0" algn="ctr">
              <a:buNone/>
            </a:pPr>
            <a:endParaRPr lang="en-US" altLang="tr-TR" sz="5400" b="1" kern="0" dirty="0">
              <a:solidFill>
                <a:srgbClr val="003399"/>
              </a:solidFill>
              <a:latin typeface="Times New Roman" panose="02020603050405020304" pitchFamily="18" charset="0"/>
              <a:ea typeface="Arial"/>
              <a:cs typeface="Times New Roman" panose="02020603050405020304" pitchFamily="18" charset="0"/>
              <a:sym typeface="Arial"/>
              <a:rtl val="0"/>
            </a:endParaRPr>
          </a:p>
          <a:p>
            <a:pPr marL="0" indent="0" algn="ctr">
              <a:buNone/>
            </a:pPr>
            <a:r>
              <a:rPr lang="en-US" altLang="tr-TR" sz="5800" b="1" kern="0" dirty="0">
                <a:solidFill>
                  <a:srgbClr val="C00000"/>
                </a:solidFill>
                <a:ea typeface="Arial"/>
                <a:cs typeface="Times New Roman" panose="02020603050405020304" pitchFamily="18" charset="0"/>
                <a:sym typeface="Arial"/>
                <a:rtl val="0"/>
              </a:rPr>
              <a:t>Digital </a:t>
            </a:r>
            <a:r>
              <a:rPr lang="tr-TR" altLang="tr-TR" sz="5800" b="1" kern="0" dirty="0">
                <a:solidFill>
                  <a:srgbClr val="C00000"/>
                </a:solidFill>
                <a:ea typeface="Arial"/>
                <a:cs typeface="Times New Roman" panose="02020603050405020304" pitchFamily="18" charset="0"/>
                <a:sym typeface="Arial"/>
                <a:rtl val="0"/>
              </a:rPr>
              <a:t>SAT</a:t>
            </a:r>
            <a:endParaRPr lang="en-US" altLang="tr-TR" sz="5800" b="1" kern="0" dirty="0">
              <a:solidFill>
                <a:srgbClr val="C00000"/>
              </a:solidFill>
              <a:ea typeface="Arial"/>
              <a:cs typeface="Times New Roman" panose="02020603050405020304" pitchFamily="18" charset="0"/>
              <a:sym typeface="Arial"/>
              <a:rtl val="0"/>
            </a:endParaRPr>
          </a:p>
          <a:p>
            <a:pPr marL="0" indent="0" algn="ctr">
              <a:buNone/>
            </a:pPr>
            <a:endParaRPr lang="en-US" altLang="tr-TR" sz="5400" b="1" kern="0" dirty="0">
              <a:solidFill>
                <a:srgbClr val="003399"/>
              </a:solidFill>
              <a:ea typeface="Arial"/>
              <a:cs typeface="Times New Roman" panose="02020603050405020304" pitchFamily="18" charset="0"/>
              <a:sym typeface="Arial"/>
              <a:rtl val="0"/>
            </a:endParaRPr>
          </a:p>
          <a:p>
            <a:pPr marL="0" indent="0" algn="ctr">
              <a:buNone/>
            </a:pPr>
            <a:br>
              <a:rPr lang="tr-TR" altLang="tr-TR" sz="5400" b="1" kern="0" dirty="0">
                <a:solidFill>
                  <a:srgbClr val="003399"/>
                </a:solidFill>
                <a:ea typeface="Arial"/>
                <a:cs typeface="Times New Roman" panose="02020603050405020304" pitchFamily="18" charset="0"/>
                <a:sym typeface="Arial"/>
                <a:rtl val="0"/>
              </a:rPr>
            </a:br>
            <a:r>
              <a:rPr lang="tr-TR" altLang="tr-TR" sz="4300" b="1" kern="0" dirty="0">
                <a:solidFill>
                  <a:srgbClr val="0070C0"/>
                </a:solidFill>
                <a:ea typeface="Arial"/>
                <a:cs typeface="Times New Roman" panose="02020603050405020304" pitchFamily="18" charset="0"/>
                <a:sym typeface="Arial"/>
                <a:rtl val="0"/>
              </a:rPr>
              <a:t>www.collegeboard.org</a:t>
            </a:r>
          </a:p>
          <a:p>
            <a:pPr marL="0" indent="0" algn="ctr">
              <a:buNone/>
            </a:pPr>
            <a:br>
              <a:rPr lang="tr-TR" altLang="tr-TR" sz="5400" b="1" kern="0" dirty="0">
                <a:solidFill>
                  <a:srgbClr val="003399"/>
                </a:solidFill>
                <a:latin typeface="Times New Roman" panose="02020603050405020304" pitchFamily="18" charset="0"/>
                <a:ea typeface="Arial"/>
                <a:cs typeface="Times New Roman" panose="02020603050405020304" pitchFamily="18" charset="0"/>
                <a:sym typeface="Arial"/>
                <a:rtl val="0"/>
              </a:rPr>
            </a:br>
            <a:br>
              <a:rPr lang="tr-TR" altLang="tr-TR" sz="1600" b="1" kern="0" dirty="0">
                <a:solidFill>
                  <a:srgbClr val="003399"/>
                </a:solidFill>
                <a:latin typeface="Times New Roman" panose="02020603050405020304" pitchFamily="18" charset="0"/>
                <a:ea typeface="Arial"/>
                <a:cs typeface="Times New Roman" panose="02020603050405020304" pitchFamily="18" charset="0"/>
                <a:sym typeface="Arial"/>
                <a:rtl val="0"/>
              </a:rPr>
            </a:br>
            <a:endParaRPr lang="en-US" dirty="0"/>
          </a:p>
        </p:txBody>
      </p:sp>
    </p:spTree>
    <p:extLst>
      <p:ext uri="{BB962C8B-B14F-4D97-AF65-F5344CB8AC3E}">
        <p14:creationId xmlns:p14="http://schemas.microsoft.com/office/powerpoint/2010/main" val="1950439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20688"/>
            <a:ext cx="8579296" cy="648072"/>
          </a:xfrm>
        </p:spPr>
        <p:txBody>
          <a:bodyPr>
            <a:normAutofit/>
          </a:bodyPr>
          <a:lstStyle/>
          <a:p>
            <a:pPr algn="ctr"/>
            <a:r>
              <a:rPr lang="tr-TR" altLang="tr-TR" sz="3600" b="1" dirty="0">
                <a:solidFill>
                  <a:srgbClr val="C00000"/>
                </a:solidFill>
                <a:latin typeface="Montserrat" panose="00000500000000000000" pitchFamily="2" charset="0"/>
                <a:ea typeface="Roboto Slab"/>
                <a:cs typeface="Times New Roman" panose="02020603050405020304" pitchFamily="18" charset="0"/>
                <a:sym typeface="Roboto Slab"/>
              </a:rPr>
              <a:t>Kayıt Olma</a:t>
            </a:r>
            <a:endParaRPr lang="tr-TR" sz="3600" b="1" dirty="0">
              <a:solidFill>
                <a:srgbClr val="C00000"/>
              </a:solidFill>
              <a:latin typeface="Montserrat" panose="00000500000000000000" pitchFamily="2" charset="0"/>
              <a:ea typeface="Roboto Slab"/>
              <a:cs typeface="Times New Roman" panose="02020603050405020304" pitchFamily="18" charset="0"/>
            </a:endParaRPr>
          </a:p>
        </p:txBody>
      </p:sp>
      <p:sp>
        <p:nvSpPr>
          <p:cNvPr id="3" name="Content Placeholder 2"/>
          <p:cNvSpPr>
            <a:spLocks noGrp="1"/>
          </p:cNvSpPr>
          <p:nvPr>
            <p:ph idx="1"/>
          </p:nvPr>
        </p:nvSpPr>
        <p:spPr>
          <a:xfrm>
            <a:off x="467544" y="1412776"/>
            <a:ext cx="7704856" cy="3960440"/>
          </a:xfrm>
        </p:spPr>
        <p:txBody>
          <a:bodyPr>
            <a:normAutofit/>
          </a:bodyPr>
          <a:lstStyle/>
          <a:p>
            <a:pPr marL="342900" lvl="1" indent="-342900">
              <a:lnSpc>
                <a:spcPct val="150000"/>
              </a:lnSpc>
              <a:spcBef>
                <a:spcPct val="0"/>
              </a:spcBef>
              <a:buClr>
                <a:srgbClr val="688031"/>
              </a:buClr>
              <a:buSzPct val="135000"/>
            </a:pPr>
            <a:r>
              <a:rPr lang="tr-TR" sz="2000" dirty="0">
                <a:solidFill>
                  <a:srgbClr val="003399"/>
                </a:solidFill>
                <a:latin typeface="Montserrat" panose="00000500000000000000" pitchFamily="2" charset="0"/>
                <a:cs typeface="Times New Roman" panose="02020603050405020304" pitchFamily="18" charset="0"/>
              </a:rPr>
              <a:t>Online Kayıt</a:t>
            </a:r>
            <a:r>
              <a:rPr lang="en-US" sz="2000" dirty="0">
                <a:solidFill>
                  <a:srgbClr val="003399"/>
                </a:solidFill>
                <a:latin typeface="Montserrat" panose="00000500000000000000" pitchFamily="2" charset="0"/>
                <a:cs typeface="Times New Roman" panose="02020603050405020304" pitchFamily="18" charset="0"/>
              </a:rPr>
              <a:t> </a:t>
            </a:r>
            <a:r>
              <a:rPr lang="en-US" sz="2000" dirty="0">
                <a:solidFill>
                  <a:srgbClr val="003399"/>
                </a:solidFill>
                <a:latin typeface="Montserrat" panose="00000500000000000000" pitchFamily="2" charset="0"/>
                <a:cs typeface="Times New Roman" panose="02020603050405020304" pitchFamily="18" charset="0"/>
                <a:hlinkClick r:id="rId2"/>
              </a:rPr>
              <a:t>https://satreg.collegeboard.org</a:t>
            </a:r>
            <a:r>
              <a:rPr lang="en-US" sz="2000" dirty="0">
                <a:solidFill>
                  <a:srgbClr val="003399"/>
                </a:solidFill>
                <a:latin typeface="Montserrat" panose="00000500000000000000" pitchFamily="2" charset="0"/>
                <a:cs typeface="Times New Roman" panose="02020603050405020304" pitchFamily="18" charset="0"/>
              </a:rPr>
              <a:t> </a:t>
            </a:r>
          </a:p>
          <a:p>
            <a:pPr marL="342900" lvl="1" indent="-342900">
              <a:lnSpc>
                <a:spcPct val="150000"/>
              </a:lnSpc>
              <a:spcBef>
                <a:spcPct val="0"/>
              </a:spcBef>
              <a:buClr>
                <a:srgbClr val="688031"/>
              </a:buClr>
              <a:buSzPct val="135000"/>
            </a:pPr>
            <a:r>
              <a:rPr lang="tr-TR" sz="2000" dirty="0">
                <a:solidFill>
                  <a:srgbClr val="003399"/>
                </a:solidFill>
                <a:latin typeface="Montserrat" panose="00000500000000000000" pitchFamily="2" charset="0"/>
                <a:cs typeface="Times New Roman" panose="02020603050405020304" pitchFamily="18" charset="0"/>
              </a:rPr>
              <a:t>Test günü ve test merkezini seçme: </a:t>
            </a:r>
            <a:r>
              <a:rPr lang="tr-TR" sz="2000" dirty="0">
                <a:solidFill>
                  <a:srgbClr val="003399"/>
                </a:solidFill>
                <a:latin typeface="Montserrat" panose="00000500000000000000" pitchFamily="2" charset="0"/>
                <a:cs typeface="Times New Roman" panose="02020603050405020304" pitchFamily="18" charset="0"/>
                <a:hlinkClick r:id="rId3"/>
              </a:rPr>
              <a:t>https://satsuite.collegeboard.org/digital/international-testing/dates-deadlines</a:t>
            </a:r>
            <a:r>
              <a:rPr lang="en-US" sz="2000" dirty="0">
                <a:solidFill>
                  <a:srgbClr val="003399"/>
                </a:solidFill>
                <a:latin typeface="Montserrat" panose="00000500000000000000" pitchFamily="2" charset="0"/>
                <a:cs typeface="Times New Roman" panose="02020603050405020304" pitchFamily="18" charset="0"/>
              </a:rPr>
              <a:t> </a:t>
            </a:r>
          </a:p>
          <a:p>
            <a:pPr marL="342900" lvl="1" indent="-342900">
              <a:lnSpc>
                <a:spcPct val="150000"/>
              </a:lnSpc>
              <a:spcBef>
                <a:spcPct val="0"/>
              </a:spcBef>
              <a:buClr>
                <a:srgbClr val="688031"/>
              </a:buClr>
              <a:buSzPct val="135000"/>
            </a:pPr>
            <a:r>
              <a:rPr lang="tr-TR" sz="2000" dirty="0">
                <a:solidFill>
                  <a:srgbClr val="003399"/>
                </a:solidFill>
                <a:latin typeface="Montserrat" panose="00000500000000000000" pitchFamily="2" charset="0"/>
                <a:cs typeface="Times New Roman" panose="02020603050405020304" pitchFamily="18" charset="0"/>
              </a:rPr>
              <a:t>Kayıtta gereken </a:t>
            </a:r>
            <a:r>
              <a:rPr lang="tr-TR" sz="2000" dirty="0">
                <a:solidFill>
                  <a:srgbClr val="003399"/>
                </a:solidFill>
                <a:latin typeface="Montserrat" panose="00000500000000000000" pitchFamily="2" charset="0"/>
                <a:cs typeface="Times New Roman" panose="02020603050405020304" pitchFamily="18" charset="0"/>
                <a:hlinkClick r:id="rId4"/>
              </a:rPr>
              <a:t>fotoğraf özellikleri</a:t>
            </a:r>
            <a:r>
              <a:rPr lang="en-US" sz="2000" dirty="0">
                <a:solidFill>
                  <a:srgbClr val="003399"/>
                </a:solidFill>
                <a:latin typeface="Montserrat" panose="00000500000000000000" pitchFamily="2" charset="0"/>
                <a:cs typeface="Times New Roman" panose="02020603050405020304" pitchFamily="18" charset="0"/>
                <a:hlinkClick r:id="rId4"/>
              </a:rPr>
              <a:t>ne </a:t>
            </a:r>
            <a:r>
              <a:rPr lang="en-US" sz="2000" dirty="0" err="1">
                <a:solidFill>
                  <a:srgbClr val="003399"/>
                </a:solidFill>
                <a:latin typeface="Montserrat" panose="00000500000000000000" pitchFamily="2" charset="0"/>
                <a:cs typeface="Times New Roman" panose="02020603050405020304" pitchFamily="18" charset="0"/>
              </a:rPr>
              <a:t>dikkat</a:t>
            </a:r>
            <a:endParaRPr lang="en-US" sz="2000" dirty="0">
              <a:solidFill>
                <a:srgbClr val="003399"/>
              </a:solidFill>
              <a:latin typeface="Montserrat" panose="00000500000000000000" pitchFamily="2" charset="0"/>
              <a:cs typeface="Times New Roman" panose="02020603050405020304" pitchFamily="18" charset="0"/>
            </a:endParaRPr>
          </a:p>
          <a:p>
            <a:pPr marL="342900" lvl="1" indent="-342900">
              <a:lnSpc>
                <a:spcPct val="150000"/>
              </a:lnSpc>
              <a:spcBef>
                <a:spcPct val="0"/>
              </a:spcBef>
              <a:buClr>
                <a:srgbClr val="688031"/>
              </a:buClr>
              <a:buSzPct val="135000"/>
            </a:pPr>
            <a:r>
              <a:rPr lang="en-US" sz="2000" dirty="0" err="1">
                <a:solidFill>
                  <a:srgbClr val="003399"/>
                </a:solidFill>
                <a:latin typeface="Montserrat" panose="00000500000000000000" pitchFamily="2" charset="0"/>
                <a:cs typeface="Times New Roman" panose="02020603050405020304" pitchFamily="18" charset="0"/>
              </a:rPr>
              <a:t>Sınav</a:t>
            </a:r>
            <a:r>
              <a:rPr lang="en-US" sz="2000" dirty="0">
                <a:solidFill>
                  <a:srgbClr val="003399"/>
                </a:solidFill>
                <a:latin typeface="Montserrat" panose="00000500000000000000" pitchFamily="2" charset="0"/>
                <a:cs typeface="Times New Roman" panose="02020603050405020304" pitchFamily="18" charset="0"/>
              </a:rPr>
              <a:t> </a:t>
            </a:r>
            <a:r>
              <a:rPr lang="en-US" sz="2000" dirty="0" err="1">
                <a:solidFill>
                  <a:srgbClr val="003399"/>
                </a:solidFill>
                <a:latin typeface="Montserrat" panose="00000500000000000000" pitchFamily="2" charset="0"/>
                <a:cs typeface="Times New Roman" panose="02020603050405020304" pitchFamily="18" charset="0"/>
              </a:rPr>
              <a:t>Kurallarına</a:t>
            </a:r>
            <a:r>
              <a:rPr lang="en-US" sz="2000" dirty="0">
                <a:solidFill>
                  <a:srgbClr val="003399"/>
                </a:solidFill>
                <a:latin typeface="Montserrat" panose="00000500000000000000" pitchFamily="2" charset="0"/>
                <a:cs typeface="Times New Roman" panose="02020603050405020304" pitchFamily="18" charset="0"/>
              </a:rPr>
              <a:t> </a:t>
            </a:r>
            <a:r>
              <a:rPr lang="en-US" sz="2000" dirty="0" err="1">
                <a:solidFill>
                  <a:srgbClr val="003399"/>
                </a:solidFill>
                <a:latin typeface="Montserrat" panose="00000500000000000000" pitchFamily="2" charset="0"/>
                <a:cs typeface="Times New Roman" panose="02020603050405020304" pitchFamily="18" charset="0"/>
              </a:rPr>
              <a:t>dikkat</a:t>
            </a:r>
            <a:r>
              <a:rPr lang="en-US" sz="2000" dirty="0">
                <a:solidFill>
                  <a:srgbClr val="003399"/>
                </a:solidFill>
                <a:latin typeface="Montserrat" panose="00000500000000000000" pitchFamily="2" charset="0"/>
                <a:cs typeface="Times New Roman" panose="02020603050405020304" pitchFamily="18" charset="0"/>
              </a:rPr>
              <a:t>: </a:t>
            </a:r>
            <a:endParaRPr lang="tr-TR" sz="2000" dirty="0">
              <a:solidFill>
                <a:srgbClr val="003399"/>
              </a:solidFill>
              <a:latin typeface="Montserrat" panose="00000500000000000000" pitchFamily="2" charset="0"/>
              <a:cs typeface="Times New Roman" panose="02020603050405020304" pitchFamily="18" charset="0"/>
            </a:endParaRPr>
          </a:p>
          <a:p>
            <a:pPr marL="228600" lvl="1">
              <a:spcBef>
                <a:spcPts val="1000"/>
              </a:spcBef>
              <a:buClr>
                <a:srgbClr val="00B0F0"/>
              </a:buClr>
            </a:pPr>
            <a:r>
              <a:rPr lang="tr-TR" sz="2000" dirty="0">
                <a:solidFill>
                  <a:srgbClr val="003399"/>
                </a:solidFill>
                <a:latin typeface="Montserrat" panose="00000500000000000000" pitchFamily="2" charset="0"/>
                <a:cs typeface="Times New Roman" panose="02020603050405020304" pitchFamily="18" charset="0"/>
                <a:hlinkClick r:id="rId5">
                  <a:extLst>
                    <a:ext uri="{A12FA001-AC4F-418D-AE19-62706E023703}">
                      <ahyp:hlinkClr xmlns:ahyp="http://schemas.microsoft.com/office/drawing/2018/hyperlinkcolor" val="tx"/>
                    </a:ext>
                  </a:extLst>
                </a:hlinkClick>
              </a:rPr>
              <a:t>https://satreg.collegeboard.org/register/testCenter</a:t>
            </a:r>
            <a:r>
              <a:rPr lang="en-US" sz="2000" dirty="0">
                <a:solidFill>
                  <a:srgbClr val="003399"/>
                </a:solidFill>
                <a:latin typeface="Montserrat" panose="00000500000000000000" pitchFamily="2" charset="0"/>
                <a:cs typeface="Times New Roman" panose="02020603050405020304" pitchFamily="18" charset="0"/>
              </a:rPr>
              <a:t> </a:t>
            </a:r>
          </a:p>
          <a:p>
            <a:pPr>
              <a:buClr>
                <a:srgbClr val="00B0F0"/>
              </a:buClr>
            </a:pPr>
            <a:r>
              <a:rPr lang="en-US" sz="2000" dirty="0" err="1">
                <a:solidFill>
                  <a:srgbClr val="003399"/>
                </a:solidFill>
                <a:latin typeface="Montserrat" panose="00000500000000000000" pitchFamily="2" charset="0"/>
                <a:cs typeface="Times New Roman" panose="02020603050405020304" pitchFamily="18" charset="0"/>
              </a:rPr>
              <a:t>Ücret</a:t>
            </a:r>
            <a:r>
              <a:rPr lang="en-US" sz="2000" dirty="0">
                <a:solidFill>
                  <a:srgbClr val="003399"/>
                </a:solidFill>
                <a:latin typeface="Montserrat" panose="00000500000000000000" pitchFamily="2" charset="0"/>
                <a:cs typeface="Times New Roman" panose="02020603050405020304" pitchFamily="18" charset="0"/>
              </a:rPr>
              <a:t>: $60 + $43 = $103  - </a:t>
            </a:r>
            <a:r>
              <a:rPr lang="en-US" sz="2000" dirty="0" err="1">
                <a:solidFill>
                  <a:srgbClr val="003399"/>
                </a:solidFill>
                <a:latin typeface="Montserrat" panose="00000500000000000000" pitchFamily="2" charset="0"/>
                <a:cs typeface="Times New Roman" panose="02020603050405020304" pitchFamily="18" charset="0"/>
              </a:rPr>
              <a:t>kredi</a:t>
            </a:r>
            <a:r>
              <a:rPr lang="en-US" sz="2000" dirty="0">
                <a:solidFill>
                  <a:srgbClr val="003399"/>
                </a:solidFill>
                <a:latin typeface="Montserrat" panose="00000500000000000000" pitchFamily="2" charset="0"/>
                <a:cs typeface="Times New Roman" panose="02020603050405020304" pitchFamily="18" charset="0"/>
              </a:rPr>
              <a:t> </a:t>
            </a:r>
            <a:r>
              <a:rPr lang="en-US" sz="2000" dirty="0" err="1">
                <a:solidFill>
                  <a:srgbClr val="003399"/>
                </a:solidFill>
                <a:latin typeface="Montserrat" panose="00000500000000000000" pitchFamily="2" charset="0"/>
                <a:cs typeface="Times New Roman" panose="02020603050405020304" pitchFamily="18" charset="0"/>
              </a:rPr>
              <a:t>kartı</a:t>
            </a:r>
            <a:endParaRPr lang="tr-TR" sz="2000" dirty="0">
              <a:solidFill>
                <a:srgbClr val="003399"/>
              </a:solidFill>
              <a:latin typeface="Montserrat" panose="00000500000000000000" pitchFamily="2" charset="0"/>
              <a:cs typeface="Times New Roman" panose="02020603050405020304" pitchFamily="18" charset="0"/>
            </a:endParaRPr>
          </a:p>
          <a:p>
            <a:pPr lvl="1">
              <a:buClr>
                <a:srgbClr val="00B0F0"/>
              </a:buClr>
              <a:buFont typeface="Wingdings" panose="05000000000000000000" pitchFamily="2" charset="2"/>
              <a:buChar char="Ø"/>
            </a:pPr>
            <a:endParaRPr lang="tr-TR" sz="2000" b="1" dirty="0">
              <a:latin typeface="Times New Roman" panose="02020603050405020304" pitchFamily="18" charset="0"/>
              <a:cs typeface="Times New Roman" panose="02020603050405020304" pitchFamily="18" charset="0"/>
            </a:endParaRPr>
          </a:p>
          <a:p>
            <a:pPr lvl="1">
              <a:buClr>
                <a:srgbClr val="00B0F0"/>
              </a:buClr>
              <a:buFont typeface="Wingdings" panose="05000000000000000000" pitchFamily="2" charset="2"/>
              <a:buChar char="Ø"/>
            </a:pPr>
            <a:endParaRPr lang="tr-TR"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0988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54A25-0D67-B169-74AB-BE65333BCD57}"/>
              </a:ext>
            </a:extLst>
          </p:cNvPr>
          <p:cNvSpPr>
            <a:spLocks noGrp="1"/>
          </p:cNvSpPr>
          <p:nvPr>
            <p:ph type="title"/>
          </p:nvPr>
        </p:nvSpPr>
        <p:spPr/>
        <p:txBody>
          <a:bodyPr>
            <a:normAutofit/>
          </a:bodyPr>
          <a:lstStyle/>
          <a:p>
            <a:r>
              <a:rPr lang="en-US" sz="3200" b="1" dirty="0" err="1">
                <a:solidFill>
                  <a:srgbClr val="C00000"/>
                </a:solidFill>
                <a:latin typeface="Montserrat" panose="00000500000000000000" pitchFamily="2" charset="0"/>
              </a:rPr>
              <a:t>Uygulama</a:t>
            </a:r>
            <a:endParaRPr lang="tr-TR" sz="3200" b="1" dirty="0">
              <a:solidFill>
                <a:srgbClr val="C00000"/>
              </a:solidFill>
              <a:latin typeface="Montserrat" panose="00000500000000000000" pitchFamily="2" charset="0"/>
            </a:endParaRPr>
          </a:p>
        </p:txBody>
      </p:sp>
      <p:sp>
        <p:nvSpPr>
          <p:cNvPr id="3" name="Content Placeholder 2">
            <a:extLst>
              <a:ext uri="{FF2B5EF4-FFF2-40B4-BE49-F238E27FC236}">
                <a16:creationId xmlns:a16="http://schemas.microsoft.com/office/drawing/2014/main" id="{2F635EED-B112-A7A2-7D37-E3D9BEB77F44}"/>
              </a:ext>
            </a:extLst>
          </p:cNvPr>
          <p:cNvSpPr>
            <a:spLocks noGrp="1"/>
          </p:cNvSpPr>
          <p:nvPr>
            <p:ph idx="1"/>
          </p:nvPr>
        </p:nvSpPr>
        <p:spPr/>
        <p:txBody>
          <a:bodyPr>
            <a:normAutofit/>
          </a:bodyPr>
          <a:lstStyle/>
          <a:p>
            <a:r>
              <a:rPr lang="tr-TR" sz="2000" dirty="0">
                <a:latin typeface="Montserrat" panose="00000500000000000000" pitchFamily="2" charset="0"/>
              </a:rPr>
              <a:t>Dijital SAT, bir Test Cihazında bir </a:t>
            </a:r>
            <a:r>
              <a:rPr lang="en-US" sz="2000" dirty="0">
                <a:latin typeface="Montserrat" panose="00000500000000000000" pitchFamily="2" charset="0"/>
              </a:rPr>
              <a:t>T</a:t>
            </a:r>
            <a:r>
              <a:rPr lang="tr-TR" sz="2000" dirty="0" err="1">
                <a:latin typeface="Montserrat" panose="00000500000000000000" pitchFamily="2" charset="0"/>
              </a:rPr>
              <a:t>est</a:t>
            </a:r>
            <a:r>
              <a:rPr lang="tr-TR" sz="2000" dirty="0">
                <a:latin typeface="Montserrat" panose="00000500000000000000" pitchFamily="2" charset="0"/>
              </a:rPr>
              <a:t> </a:t>
            </a:r>
            <a:r>
              <a:rPr lang="en-US" sz="2000" dirty="0" err="1">
                <a:latin typeface="Montserrat" panose="00000500000000000000" pitchFamily="2" charset="0"/>
              </a:rPr>
              <a:t>Merkezinde</a:t>
            </a:r>
            <a:r>
              <a:rPr lang="tr-TR" sz="2000" dirty="0">
                <a:latin typeface="Montserrat" panose="00000500000000000000" pitchFamily="2" charset="0"/>
              </a:rPr>
              <a:t> alınır. College </a:t>
            </a:r>
            <a:r>
              <a:rPr lang="tr-TR" sz="2000" dirty="0" err="1">
                <a:latin typeface="Montserrat" panose="00000500000000000000" pitchFamily="2" charset="0"/>
              </a:rPr>
              <a:t>Board'un</a:t>
            </a:r>
            <a:r>
              <a:rPr lang="tr-TR" sz="2000" dirty="0">
                <a:latin typeface="Montserrat" panose="00000500000000000000" pitchFamily="2" charset="0"/>
              </a:rPr>
              <a:t> Test Cihazınıza indirmeniz gereken </a:t>
            </a:r>
            <a:r>
              <a:rPr lang="tr-TR" sz="2000" b="1" dirty="0" err="1">
                <a:solidFill>
                  <a:srgbClr val="0070C0"/>
                </a:solidFill>
                <a:latin typeface="Montserrat" panose="00000500000000000000" pitchFamily="2" charset="0"/>
              </a:rPr>
              <a:t>Bluebook</a:t>
            </a:r>
            <a:r>
              <a:rPr lang="tr-TR" sz="2000" b="1" dirty="0">
                <a:solidFill>
                  <a:srgbClr val="0070C0"/>
                </a:solidFill>
                <a:latin typeface="Montserrat" panose="00000500000000000000" pitchFamily="2" charset="0"/>
              </a:rPr>
              <a:t>™</a:t>
            </a:r>
            <a:r>
              <a:rPr lang="tr-TR" sz="2000" dirty="0">
                <a:latin typeface="Montserrat" panose="00000500000000000000" pitchFamily="2" charset="0"/>
              </a:rPr>
              <a:t> sınav uygulaması üzerinden yönetilir.</a:t>
            </a:r>
            <a:r>
              <a:rPr lang="en-US" sz="2000" dirty="0">
                <a:latin typeface="Montserrat" panose="00000500000000000000" pitchFamily="2" charset="0"/>
              </a:rPr>
              <a:t> (</a:t>
            </a:r>
            <a:r>
              <a:rPr lang="en-US" sz="2000" dirty="0">
                <a:latin typeface="Montserrat" panose="00000500000000000000" pitchFamily="2" charset="0"/>
                <a:hlinkClick r:id="rId2"/>
              </a:rPr>
              <a:t>https://bluebook.app.collegeboard.org/</a:t>
            </a:r>
            <a:r>
              <a:rPr lang="en-US" sz="2000" dirty="0">
                <a:latin typeface="Montserrat" panose="00000500000000000000" pitchFamily="2" charset="0"/>
              </a:rPr>
              <a:t>) </a:t>
            </a:r>
          </a:p>
          <a:p>
            <a:r>
              <a:rPr lang="tr-TR" sz="2000" dirty="0" err="1">
                <a:latin typeface="Montserrat" panose="00000500000000000000" pitchFamily="2" charset="0"/>
              </a:rPr>
              <a:t>Wi-Fi'ye</a:t>
            </a:r>
            <a:r>
              <a:rPr lang="tr-TR" sz="2000" dirty="0">
                <a:latin typeface="Montserrat" panose="00000500000000000000" pitchFamily="2" charset="0"/>
              </a:rPr>
              <a:t> bağlanan uygun bir test cihazı</a:t>
            </a:r>
            <a:r>
              <a:rPr lang="en-US" sz="2000" dirty="0">
                <a:latin typeface="Montserrat" panose="00000500000000000000" pitchFamily="2" charset="0"/>
              </a:rPr>
              <a:t> </a:t>
            </a:r>
            <a:r>
              <a:rPr lang="en-US" sz="2000" dirty="0" err="1">
                <a:latin typeface="Montserrat" panose="00000500000000000000" pitchFamily="2" charset="0"/>
              </a:rPr>
              <a:t>gerekecektir</a:t>
            </a:r>
            <a:r>
              <a:rPr lang="en-US" sz="2000" dirty="0">
                <a:latin typeface="Montserrat" panose="00000500000000000000" pitchFamily="2" charset="0"/>
              </a:rPr>
              <a:t>. </a:t>
            </a:r>
            <a:r>
              <a:rPr lang="tr-TR" sz="2000" dirty="0">
                <a:latin typeface="Montserrat" panose="00000500000000000000" pitchFamily="2" charset="0"/>
              </a:rPr>
              <a:t>Uygun Test Cihazları şunlar</a:t>
            </a:r>
            <a:r>
              <a:rPr lang="en-US" sz="2000" dirty="0">
                <a:latin typeface="Montserrat" panose="00000500000000000000" pitchFamily="2" charset="0"/>
              </a:rPr>
              <a:t> </a:t>
            </a:r>
            <a:r>
              <a:rPr lang="en-US" sz="2000" dirty="0" err="1">
                <a:latin typeface="Montserrat" panose="00000500000000000000" pitchFamily="2" charset="0"/>
              </a:rPr>
              <a:t>olabilir</a:t>
            </a:r>
            <a:r>
              <a:rPr lang="tr-TR" sz="2000" dirty="0">
                <a:latin typeface="Montserrat" panose="00000500000000000000" pitchFamily="2" charset="0"/>
              </a:rPr>
              <a:t>: </a:t>
            </a:r>
            <a:endParaRPr lang="en-US" sz="2000" dirty="0">
              <a:latin typeface="Montserrat" panose="00000500000000000000" pitchFamily="2" charset="0"/>
            </a:endParaRPr>
          </a:p>
          <a:p>
            <a:pPr lvl="1"/>
            <a:r>
              <a:rPr lang="tr-TR" sz="1800" dirty="0">
                <a:latin typeface="Montserrat" panose="00000500000000000000" pitchFamily="2" charset="0"/>
              </a:rPr>
              <a:t>Windows dizüstü bilgisayar veya tablet, </a:t>
            </a:r>
            <a:endParaRPr lang="en-US" sz="1800" dirty="0">
              <a:latin typeface="Montserrat" panose="00000500000000000000" pitchFamily="2" charset="0"/>
            </a:endParaRPr>
          </a:p>
          <a:p>
            <a:pPr lvl="1"/>
            <a:r>
              <a:rPr lang="tr-TR" sz="1800" dirty="0">
                <a:latin typeface="Montserrat" panose="00000500000000000000" pitchFamily="2" charset="0"/>
              </a:rPr>
              <a:t>Mac dizüstü bilgisayar veya iPad </a:t>
            </a:r>
            <a:endParaRPr lang="en-US" sz="1800" dirty="0">
              <a:latin typeface="Montserrat" panose="00000500000000000000" pitchFamily="2" charset="0"/>
            </a:endParaRPr>
          </a:p>
          <a:p>
            <a:pPr lvl="1"/>
            <a:r>
              <a:rPr lang="tr-TR" sz="1800" dirty="0" err="1">
                <a:latin typeface="Montserrat" panose="00000500000000000000" pitchFamily="2" charset="0"/>
              </a:rPr>
              <a:t>Chromebook</a:t>
            </a:r>
            <a:r>
              <a:rPr lang="tr-TR" sz="1800" dirty="0">
                <a:latin typeface="Montserrat" panose="00000500000000000000" pitchFamily="2" charset="0"/>
              </a:rPr>
              <a:t>. </a:t>
            </a:r>
            <a:endParaRPr lang="en-US" sz="1800" dirty="0">
              <a:latin typeface="Montserrat" panose="00000500000000000000" pitchFamily="2" charset="0"/>
            </a:endParaRPr>
          </a:p>
          <a:p>
            <a:pPr lvl="1"/>
            <a:r>
              <a:rPr lang="tr-TR" sz="1800" dirty="0">
                <a:latin typeface="Montserrat" panose="00000500000000000000" pitchFamily="2" charset="0"/>
              </a:rPr>
              <a:t>Dijital SAT sınavına cep telefonuyla giremezsiniz.</a:t>
            </a:r>
            <a:endParaRPr lang="en-US" sz="1800" dirty="0">
              <a:latin typeface="Montserrat" panose="00000500000000000000" pitchFamily="2" charset="0"/>
            </a:endParaRPr>
          </a:p>
          <a:p>
            <a:r>
              <a:rPr lang="tr-TR" sz="2000" dirty="0">
                <a:latin typeface="Montserrat" panose="00000500000000000000" pitchFamily="2" charset="0"/>
              </a:rPr>
              <a:t>Sınav Uygulamasını indirmek ve erişmek için kişisel Test Cihazınızdaki işletim sistemini güncellemeniz gerekebilir. </a:t>
            </a:r>
          </a:p>
        </p:txBody>
      </p:sp>
    </p:spTree>
    <p:extLst>
      <p:ext uri="{BB962C8B-B14F-4D97-AF65-F5344CB8AC3E}">
        <p14:creationId xmlns:p14="http://schemas.microsoft.com/office/powerpoint/2010/main" val="569992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br>
              <a:rPr lang="en-US" altLang="tr-TR" sz="3200" b="1" dirty="0">
                <a:solidFill>
                  <a:srgbClr val="003399"/>
                </a:solidFill>
                <a:latin typeface="Times New Roman" panose="02020603050405020304" pitchFamily="18" charset="0"/>
                <a:ea typeface="Roboto Slab" charset="0"/>
                <a:cs typeface="Times New Roman" panose="02020603050405020304" pitchFamily="18" charset="0"/>
                <a:sym typeface="Roboto Slab" charset="0"/>
              </a:rPr>
            </a:br>
            <a:r>
              <a:rPr lang="en-US" altLang="tr-TR" sz="3200" b="1" dirty="0">
                <a:solidFill>
                  <a:srgbClr val="C00000"/>
                </a:solidFill>
                <a:latin typeface="Montserrat" panose="00000500000000000000" pitchFamily="2" charset="0"/>
                <a:ea typeface="Roboto Slab"/>
                <a:cs typeface="Times New Roman" panose="02020603050405020304" pitchFamily="18" charset="0"/>
                <a:sym typeface="Roboto Slab" charset="0"/>
              </a:rPr>
              <a:t>Test </a:t>
            </a:r>
            <a:r>
              <a:rPr lang="en-US" altLang="tr-TR" sz="3200" b="1" dirty="0" err="1">
                <a:solidFill>
                  <a:srgbClr val="C00000"/>
                </a:solidFill>
                <a:latin typeface="Montserrat" panose="00000500000000000000" pitchFamily="2" charset="0"/>
                <a:ea typeface="Roboto Slab"/>
                <a:cs typeface="Times New Roman" panose="02020603050405020304" pitchFamily="18" charset="0"/>
                <a:sym typeface="Roboto Slab" charset="0"/>
              </a:rPr>
              <a:t>Merkezleri</a:t>
            </a:r>
            <a:br>
              <a:rPr lang="en-US" altLang="tr-TR" sz="3200" b="1" dirty="0">
                <a:solidFill>
                  <a:srgbClr val="003399"/>
                </a:solidFill>
                <a:latin typeface="Times New Roman" panose="02020603050405020304" pitchFamily="18" charset="0"/>
                <a:ea typeface="Roboto Slab" charset="0"/>
                <a:cs typeface="Times New Roman" panose="02020603050405020304" pitchFamily="18" charset="0"/>
                <a:sym typeface="Roboto Slab" charset="0"/>
              </a:rPr>
            </a:br>
            <a:r>
              <a:rPr lang="en-US" altLang="tr-TR" sz="1400" dirty="0">
                <a:solidFill>
                  <a:srgbClr val="003399"/>
                </a:solidFill>
                <a:latin typeface="Montserrat" panose="00000500000000000000" pitchFamily="2" charset="0"/>
                <a:ea typeface="Roboto Slab" charset="0"/>
                <a:cs typeface="Times New Roman" panose="02020603050405020304" pitchFamily="18" charset="0"/>
                <a:sym typeface="Roboto Slab" charset="0"/>
                <a:hlinkClick r:id="rId2"/>
              </a:rPr>
              <a:t>https://satsuite.collegeboard.org/sat/test-center-search</a:t>
            </a:r>
            <a:r>
              <a:rPr lang="en-US" altLang="tr-TR" sz="1400" dirty="0">
                <a:solidFill>
                  <a:srgbClr val="003399"/>
                </a:solidFill>
                <a:latin typeface="Montserrat" panose="00000500000000000000" pitchFamily="2" charset="0"/>
                <a:ea typeface="Roboto Slab" charset="0"/>
                <a:cs typeface="Times New Roman" panose="02020603050405020304" pitchFamily="18" charset="0"/>
                <a:sym typeface="Roboto Slab" charset="0"/>
              </a:rPr>
              <a:t> </a:t>
            </a:r>
            <a:endParaRPr lang="tr-TR" sz="1400" dirty="0">
              <a:solidFill>
                <a:srgbClr val="003399"/>
              </a:solidFill>
              <a:latin typeface="Montserrat" panose="00000500000000000000" pitchFamily="2" charset="0"/>
              <a:cs typeface="Times New Roman" panose="02020603050405020304" pitchFamily="18" charset="0"/>
            </a:endParaRPr>
          </a:p>
        </p:txBody>
      </p:sp>
      <p:graphicFrame>
        <p:nvGraphicFramePr>
          <p:cNvPr id="16" name="Table 16">
            <a:extLst>
              <a:ext uri="{FF2B5EF4-FFF2-40B4-BE49-F238E27FC236}">
                <a16:creationId xmlns:a16="http://schemas.microsoft.com/office/drawing/2014/main" id="{DE5D00AA-DACD-F183-06BD-3A28CD3C5D05}"/>
              </a:ext>
            </a:extLst>
          </p:cNvPr>
          <p:cNvGraphicFramePr>
            <a:graphicFrameLocks noGrp="1"/>
          </p:cNvGraphicFramePr>
          <p:nvPr>
            <p:ph idx="1"/>
            <p:extLst>
              <p:ext uri="{D42A27DB-BD31-4B8C-83A1-F6EECF244321}">
                <p14:modId xmlns:p14="http://schemas.microsoft.com/office/powerpoint/2010/main" val="637705480"/>
              </p:ext>
            </p:extLst>
          </p:nvPr>
        </p:nvGraphicFramePr>
        <p:xfrm>
          <a:off x="628650" y="1825625"/>
          <a:ext cx="7886700" cy="3337560"/>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408776980"/>
                    </a:ext>
                  </a:extLst>
                </a:gridCol>
                <a:gridCol w="3943350">
                  <a:extLst>
                    <a:ext uri="{9D8B030D-6E8A-4147-A177-3AD203B41FA5}">
                      <a16:colId xmlns:a16="http://schemas.microsoft.com/office/drawing/2014/main" val="3671775818"/>
                    </a:ext>
                  </a:extLst>
                </a:gridCol>
              </a:tblGrid>
              <a:tr h="370840">
                <a:tc>
                  <a:txBody>
                    <a:bodyPr/>
                    <a:lstStyle/>
                    <a:p>
                      <a:pPr algn="l" fontAlgn="b"/>
                      <a:r>
                        <a:rPr lang="tr-TR" sz="2000" b="0" i="0" u="none" strike="noStrike" dirty="0">
                          <a:solidFill>
                            <a:srgbClr val="000000"/>
                          </a:solidFill>
                          <a:effectLst/>
                          <a:latin typeface="Montserrat" panose="00000500000000000000" pitchFamily="2" charset="0"/>
                        </a:rPr>
                        <a:t>Adana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tr-TR" sz="2000" b="0" i="0" u="none" strike="noStrike" dirty="0">
                          <a:solidFill>
                            <a:srgbClr val="000000"/>
                          </a:solidFill>
                          <a:effectLst/>
                          <a:latin typeface="Montserrat" panose="00000500000000000000" pitchFamily="2" charset="0"/>
                        </a:rPr>
                        <a:t>Isparta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43197971"/>
                  </a:ext>
                </a:extLst>
              </a:tr>
              <a:tr h="370840">
                <a:tc>
                  <a:txBody>
                    <a:bodyPr/>
                    <a:lstStyle/>
                    <a:p>
                      <a:pPr algn="l" fontAlgn="b"/>
                      <a:r>
                        <a:rPr lang="tr-TR" sz="2000" b="0" i="0" u="none" strike="noStrike" dirty="0">
                          <a:solidFill>
                            <a:srgbClr val="000000"/>
                          </a:solidFill>
                          <a:effectLst/>
                          <a:latin typeface="Montserrat" panose="00000500000000000000" pitchFamily="2" charset="0"/>
                        </a:rPr>
                        <a:t>Ankara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2000" b="0" i="0" u="none" strike="noStrike">
                          <a:solidFill>
                            <a:srgbClr val="000000"/>
                          </a:solidFill>
                          <a:effectLst/>
                          <a:latin typeface="Montserrat" panose="00000500000000000000" pitchFamily="2" charset="0"/>
                        </a:rPr>
                        <a:t>İstanbul</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6650828"/>
                  </a:ext>
                </a:extLst>
              </a:tr>
              <a:tr h="370840">
                <a:tc>
                  <a:txBody>
                    <a:bodyPr/>
                    <a:lstStyle/>
                    <a:p>
                      <a:pPr algn="l" fontAlgn="b"/>
                      <a:r>
                        <a:rPr lang="tr-TR" sz="2000" b="0" i="0" u="none" strike="noStrike">
                          <a:solidFill>
                            <a:srgbClr val="000000"/>
                          </a:solidFill>
                          <a:effectLst/>
                          <a:latin typeface="Montserrat" panose="00000500000000000000" pitchFamily="2" charset="0"/>
                        </a:rPr>
                        <a:t>Antalya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2000" b="0" i="0" u="none" strike="noStrike">
                          <a:solidFill>
                            <a:srgbClr val="000000"/>
                          </a:solidFill>
                          <a:effectLst/>
                          <a:latin typeface="Montserrat" panose="00000500000000000000" pitchFamily="2" charset="0"/>
                        </a:rPr>
                        <a:t>İzmir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4325429"/>
                  </a:ext>
                </a:extLst>
              </a:tr>
              <a:tr h="370840">
                <a:tc>
                  <a:txBody>
                    <a:bodyPr/>
                    <a:lstStyle/>
                    <a:p>
                      <a:pPr algn="l" fontAlgn="b"/>
                      <a:r>
                        <a:rPr lang="tr-TR" sz="2000" b="0" i="0" u="none" strike="noStrike">
                          <a:solidFill>
                            <a:srgbClr val="000000"/>
                          </a:solidFill>
                          <a:effectLst/>
                          <a:latin typeface="Montserrat" panose="00000500000000000000" pitchFamily="2" charset="0"/>
                        </a:rPr>
                        <a:t>Balıkesir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2000" b="0" i="0" u="none" strike="noStrike">
                          <a:solidFill>
                            <a:srgbClr val="000000"/>
                          </a:solidFill>
                          <a:effectLst/>
                          <a:latin typeface="Montserrat" panose="00000500000000000000" pitchFamily="2" charset="0"/>
                        </a:rPr>
                        <a:t>Kayseri</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4132405"/>
                  </a:ext>
                </a:extLst>
              </a:tr>
              <a:tr h="370840">
                <a:tc>
                  <a:txBody>
                    <a:bodyPr/>
                    <a:lstStyle/>
                    <a:p>
                      <a:pPr algn="l" fontAlgn="b"/>
                      <a:r>
                        <a:rPr lang="tr-TR" sz="2000" b="0" i="0" u="none" strike="noStrike">
                          <a:solidFill>
                            <a:srgbClr val="000000"/>
                          </a:solidFill>
                          <a:effectLst/>
                          <a:latin typeface="Montserrat" panose="00000500000000000000" pitchFamily="2" charset="0"/>
                        </a:rPr>
                        <a:t>Bingöl</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2000" b="0" i="0" u="none" strike="noStrike">
                          <a:solidFill>
                            <a:srgbClr val="000000"/>
                          </a:solidFill>
                          <a:effectLst/>
                          <a:latin typeface="Montserrat" panose="00000500000000000000" pitchFamily="2" charset="0"/>
                        </a:rPr>
                        <a:t>Malatya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50287"/>
                  </a:ext>
                </a:extLst>
              </a:tr>
              <a:tr h="370840">
                <a:tc>
                  <a:txBody>
                    <a:bodyPr/>
                    <a:lstStyle/>
                    <a:p>
                      <a:pPr algn="l" fontAlgn="b"/>
                      <a:r>
                        <a:rPr lang="tr-TR" sz="2000" b="0" i="0" u="none" strike="noStrike">
                          <a:solidFill>
                            <a:srgbClr val="000000"/>
                          </a:solidFill>
                          <a:effectLst/>
                          <a:latin typeface="Montserrat" panose="00000500000000000000" pitchFamily="2" charset="0"/>
                        </a:rPr>
                        <a:t>Bursa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2000" b="0" i="0" u="none" strike="noStrike">
                          <a:solidFill>
                            <a:srgbClr val="000000"/>
                          </a:solidFill>
                          <a:effectLst/>
                          <a:latin typeface="Montserrat" panose="00000500000000000000" pitchFamily="2" charset="0"/>
                        </a:rPr>
                        <a:t>Manisa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4481393"/>
                  </a:ext>
                </a:extLst>
              </a:tr>
              <a:tr h="370840">
                <a:tc>
                  <a:txBody>
                    <a:bodyPr/>
                    <a:lstStyle/>
                    <a:p>
                      <a:pPr algn="l" fontAlgn="b"/>
                      <a:r>
                        <a:rPr lang="tr-TR" sz="2000" b="0" i="0" u="none" strike="noStrike" dirty="0">
                          <a:solidFill>
                            <a:srgbClr val="000000"/>
                          </a:solidFill>
                          <a:effectLst/>
                          <a:latin typeface="Montserrat" panose="00000500000000000000" pitchFamily="2" charset="0"/>
                        </a:rPr>
                        <a:t>Diyarbakır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2000" b="0" i="0" u="none" strike="noStrike">
                          <a:solidFill>
                            <a:srgbClr val="000000"/>
                          </a:solidFill>
                          <a:effectLst/>
                          <a:latin typeface="Montserrat" panose="00000500000000000000" pitchFamily="2" charset="0"/>
                        </a:rPr>
                        <a:t>Mersin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99950"/>
                  </a:ext>
                </a:extLst>
              </a:tr>
              <a:tr h="370840">
                <a:tc>
                  <a:txBody>
                    <a:bodyPr/>
                    <a:lstStyle/>
                    <a:p>
                      <a:pPr algn="l" fontAlgn="b"/>
                      <a:r>
                        <a:rPr lang="tr-TR" sz="2000" b="0" i="0" u="none" strike="noStrike" dirty="0">
                          <a:solidFill>
                            <a:srgbClr val="000000"/>
                          </a:solidFill>
                          <a:effectLst/>
                          <a:latin typeface="Montserrat" panose="00000500000000000000" pitchFamily="2" charset="0"/>
                        </a:rPr>
                        <a:t>Eskişehir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2000" b="0" i="0" u="none" strike="noStrike">
                          <a:solidFill>
                            <a:srgbClr val="000000"/>
                          </a:solidFill>
                          <a:effectLst/>
                          <a:latin typeface="Montserrat" panose="00000500000000000000" pitchFamily="2" charset="0"/>
                        </a:rPr>
                        <a:t>Muğla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101198"/>
                  </a:ext>
                </a:extLst>
              </a:tr>
              <a:tr h="370840">
                <a:tc>
                  <a:txBody>
                    <a:bodyPr/>
                    <a:lstStyle/>
                    <a:p>
                      <a:pPr algn="l" fontAlgn="b"/>
                      <a:r>
                        <a:rPr lang="tr-TR" sz="2000" b="0" i="0" u="none" strike="noStrike">
                          <a:solidFill>
                            <a:srgbClr val="000000"/>
                          </a:solidFill>
                          <a:effectLst/>
                          <a:latin typeface="Montserrat" panose="00000500000000000000" pitchFamily="2" charset="0"/>
                        </a:rPr>
                        <a:t>Gaziantep</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2000" b="0" i="0" u="none" strike="noStrike" dirty="0">
                          <a:solidFill>
                            <a:srgbClr val="000000"/>
                          </a:solidFill>
                          <a:effectLst/>
                          <a:latin typeface="Montserrat" panose="00000500000000000000" pitchFamily="2" charset="0"/>
                        </a:rPr>
                        <a:t>Sivas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8270294"/>
                  </a:ext>
                </a:extLst>
              </a:tr>
            </a:tbl>
          </a:graphicData>
        </a:graphic>
      </p:graphicFrame>
    </p:spTree>
    <p:extLst>
      <p:ext uri="{BB962C8B-B14F-4D97-AF65-F5344CB8AC3E}">
        <p14:creationId xmlns:p14="http://schemas.microsoft.com/office/powerpoint/2010/main" val="978598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7182"/>
            <a:ext cx="8579296" cy="792088"/>
          </a:xfrm>
        </p:spPr>
        <p:txBody>
          <a:bodyPr>
            <a:noAutofit/>
          </a:bodyPr>
          <a:lstStyle/>
          <a:p>
            <a:pPr algn="ctr"/>
            <a:br>
              <a:rPr lang="tr-TR" altLang="tr-TR" sz="2400" b="1" dirty="0">
                <a:solidFill>
                  <a:srgbClr val="003399"/>
                </a:solidFill>
                <a:latin typeface="Times New Roman" panose="02020603050405020304" pitchFamily="18" charset="0"/>
                <a:ea typeface="Roboto Slab" charset="0"/>
                <a:cs typeface="Times New Roman" panose="02020603050405020304" pitchFamily="18" charset="0"/>
                <a:sym typeface="Roboto Slab" charset="0"/>
              </a:rPr>
            </a:br>
            <a:r>
              <a:rPr lang="tr-TR" altLang="tr-TR" sz="2800" b="1" dirty="0">
                <a:solidFill>
                  <a:srgbClr val="C00000"/>
                </a:solidFill>
                <a:latin typeface="Montserrat" panose="00000500000000000000" pitchFamily="2" charset="0"/>
                <a:ea typeface="Roboto Slab"/>
                <a:cs typeface="Times New Roman" panose="02020603050405020304" pitchFamily="18" charset="0"/>
                <a:sym typeface="Roboto Slab" charset="0"/>
              </a:rPr>
              <a:t>Sonuçları Öğrenme ve Gönderme</a:t>
            </a:r>
            <a:br>
              <a:rPr lang="en-US" altLang="tr-TR" sz="3200" b="1" dirty="0">
                <a:solidFill>
                  <a:srgbClr val="003399"/>
                </a:solidFill>
                <a:latin typeface="Times New Roman" panose="02020603050405020304" pitchFamily="18" charset="0"/>
                <a:ea typeface="Roboto Slab" charset="0"/>
                <a:cs typeface="Times New Roman" panose="02020603050405020304" pitchFamily="18" charset="0"/>
                <a:sym typeface="Roboto Slab" charset="0"/>
              </a:rPr>
            </a:br>
            <a:endParaRPr lang="tr-TR" sz="3200" b="1" dirty="0">
              <a:solidFill>
                <a:srgbClr val="003399"/>
              </a:solidFill>
              <a:latin typeface="Times New Roman" panose="02020603050405020304" pitchFamily="18" charset="0"/>
              <a:cs typeface="Times New Roman" panose="02020603050405020304" pitchFamily="18" charset="0"/>
            </a:endParaRPr>
          </a:p>
        </p:txBody>
      </p:sp>
      <p:sp>
        <p:nvSpPr>
          <p:cNvPr id="4" name="Rectangle 3"/>
          <p:cNvSpPr/>
          <p:nvPr/>
        </p:nvSpPr>
        <p:spPr>
          <a:xfrm>
            <a:off x="395536" y="836712"/>
            <a:ext cx="8640960" cy="3908762"/>
          </a:xfrm>
          <a:prstGeom prst="rect">
            <a:avLst/>
          </a:prstGeom>
        </p:spPr>
        <p:txBody>
          <a:bodyPr wrap="square">
            <a:spAutoFit/>
          </a:bodyPr>
          <a:lstStyle/>
          <a:p>
            <a:r>
              <a:rPr lang="en-US" b="1" dirty="0" err="1">
                <a:solidFill>
                  <a:srgbClr val="0070C0"/>
                </a:solidFill>
                <a:latin typeface="Montserrat" panose="00000500000000000000" pitchFamily="2" charset="0"/>
              </a:rPr>
              <a:t>Sonuçları</a:t>
            </a:r>
            <a:r>
              <a:rPr lang="en-US" b="1" dirty="0">
                <a:solidFill>
                  <a:srgbClr val="0070C0"/>
                </a:solidFill>
                <a:latin typeface="Montserrat" panose="00000500000000000000" pitchFamily="2" charset="0"/>
              </a:rPr>
              <a:t> </a:t>
            </a:r>
            <a:r>
              <a:rPr lang="en-US" b="1" dirty="0" err="1">
                <a:solidFill>
                  <a:srgbClr val="0070C0"/>
                </a:solidFill>
                <a:latin typeface="Montserrat" panose="00000500000000000000" pitchFamily="2" charset="0"/>
              </a:rPr>
              <a:t>Öğrenme</a:t>
            </a:r>
            <a:r>
              <a:rPr lang="en-US" b="1" dirty="0">
                <a:solidFill>
                  <a:srgbClr val="0070C0"/>
                </a:solidFill>
                <a:latin typeface="Montserrat" panose="00000500000000000000" pitchFamily="2" charset="0"/>
              </a:rPr>
              <a:t> </a:t>
            </a:r>
          </a:p>
          <a:p>
            <a:pPr marL="285750" indent="-285750">
              <a:buFont typeface="Arial" panose="020B0604020202020204" pitchFamily="34" charset="0"/>
              <a:buChar char="•"/>
            </a:pPr>
            <a:r>
              <a:rPr lang="en-US" sz="1600" dirty="0" err="1">
                <a:solidFill>
                  <a:srgbClr val="0070C0"/>
                </a:solidFill>
                <a:latin typeface="Montserrat" panose="00000500000000000000" pitchFamily="2" charset="0"/>
              </a:rPr>
              <a:t>Sınavdan</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yaklaşık</a:t>
            </a:r>
            <a:r>
              <a:rPr lang="en-US" sz="1600" dirty="0">
                <a:solidFill>
                  <a:srgbClr val="0070C0"/>
                </a:solidFill>
                <a:latin typeface="Montserrat" panose="00000500000000000000" pitchFamily="2" charset="0"/>
              </a:rPr>
              <a:t> 2-3 </a:t>
            </a:r>
            <a:r>
              <a:rPr lang="en-US" sz="1600" dirty="0" err="1">
                <a:solidFill>
                  <a:srgbClr val="0070C0"/>
                </a:solidFill>
                <a:latin typeface="Montserrat" panose="00000500000000000000" pitchFamily="2" charset="0"/>
              </a:rPr>
              <a:t>hafta</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sonra</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çevrimiçi</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olarak</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hesabınıza</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girip</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öğrenebilirsiniz</a:t>
            </a:r>
            <a:r>
              <a:rPr lang="en-US" sz="1600" dirty="0">
                <a:solidFill>
                  <a:srgbClr val="0070C0"/>
                </a:solidFill>
                <a:latin typeface="Montserrat" panose="00000500000000000000" pitchFamily="2" charset="0"/>
              </a:rPr>
              <a:t>. </a:t>
            </a:r>
            <a:r>
              <a:rPr lang="en-US" sz="1600" dirty="0">
                <a:solidFill>
                  <a:srgbClr val="0070C0"/>
                </a:solidFill>
                <a:latin typeface="Montserrat" panose="00000500000000000000" pitchFamily="2" charset="0"/>
                <a:hlinkClick r:id="rId2"/>
              </a:rPr>
              <a:t>https://satsuite.collegeboard.org/sat/scores/sat-score-release-dates</a:t>
            </a:r>
            <a:r>
              <a:rPr lang="en-US" sz="1600" dirty="0">
                <a:solidFill>
                  <a:srgbClr val="0070C0"/>
                </a:solidFill>
                <a:latin typeface="Montserrat" panose="00000500000000000000" pitchFamily="2" charset="0"/>
              </a:rPr>
              <a:t> </a:t>
            </a:r>
          </a:p>
          <a:p>
            <a:pPr marL="285750" indent="-285750">
              <a:buFont typeface="Arial" panose="020B0604020202020204" pitchFamily="34" charset="0"/>
              <a:buChar char="•"/>
            </a:pPr>
            <a:r>
              <a:rPr lang="en-US" sz="1600" dirty="0" err="1">
                <a:solidFill>
                  <a:srgbClr val="0070C0"/>
                </a:solidFill>
                <a:latin typeface="Montserrat" panose="00000500000000000000" pitchFamily="2" charset="0"/>
              </a:rPr>
              <a:t>Hazır</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olunca</a:t>
            </a:r>
            <a:r>
              <a:rPr lang="en-US" sz="1600" dirty="0">
                <a:solidFill>
                  <a:srgbClr val="0070C0"/>
                </a:solidFill>
                <a:latin typeface="Montserrat" panose="00000500000000000000" pitchFamily="2" charset="0"/>
              </a:rPr>
              <a:t> e-</a:t>
            </a:r>
            <a:r>
              <a:rPr lang="en-US" sz="1600" dirty="0" err="1">
                <a:solidFill>
                  <a:srgbClr val="0070C0"/>
                </a:solidFill>
                <a:latin typeface="Montserrat" panose="00000500000000000000" pitchFamily="2" charset="0"/>
              </a:rPr>
              <a:t>posta</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ile</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haber</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verilir</a:t>
            </a:r>
            <a:r>
              <a:rPr lang="en-US" sz="1600" dirty="0">
                <a:solidFill>
                  <a:srgbClr val="0070C0"/>
                </a:solidFill>
                <a:latin typeface="Montserrat" panose="00000500000000000000" pitchFamily="2" charset="0"/>
              </a:rPr>
              <a:t>.</a:t>
            </a:r>
          </a:p>
          <a:p>
            <a:pPr marL="285750" indent="-285750">
              <a:buFont typeface="Arial" panose="020B0604020202020204" pitchFamily="34" charset="0"/>
              <a:buChar char="•"/>
            </a:pPr>
            <a:r>
              <a:rPr lang="en-US" sz="1600" dirty="0" err="1">
                <a:solidFill>
                  <a:srgbClr val="0070C0"/>
                </a:solidFill>
                <a:latin typeface="Montserrat" panose="00000500000000000000" pitchFamily="2" charset="0"/>
              </a:rPr>
              <a:t>Puanlarınızın</a:t>
            </a:r>
            <a:r>
              <a:rPr lang="en-US" sz="1600" dirty="0">
                <a:solidFill>
                  <a:srgbClr val="0070C0"/>
                </a:solidFill>
                <a:latin typeface="Montserrat" panose="00000500000000000000" pitchFamily="2" charset="0"/>
              </a:rPr>
              <a:t> ne </a:t>
            </a:r>
            <a:r>
              <a:rPr lang="en-US" sz="1600" dirty="0" err="1">
                <a:solidFill>
                  <a:srgbClr val="0070C0"/>
                </a:solidFill>
                <a:latin typeface="Montserrat" panose="00000500000000000000" pitchFamily="2" charset="0"/>
              </a:rPr>
              <a:t>anlam</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ifade</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ettiğini</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görmek</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için</a:t>
            </a:r>
            <a:r>
              <a:rPr lang="en-US" sz="1600" dirty="0">
                <a:solidFill>
                  <a:srgbClr val="0070C0"/>
                </a:solidFill>
                <a:latin typeface="Montserrat" panose="00000500000000000000" pitchFamily="2" charset="0"/>
              </a:rPr>
              <a:t> : </a:t>
            </a:r>
            <a:r>
              <a:rPr lang="en-US" sz="1600" dirty="0">
                <a:solidFill>
                  <a:srgbClr val="0070C0"/>
                </a:solidFill>
                <a:latin typeface="Montserrat" panose="00000500000000000000" pitchFamily="2" charset="0"/>
                <a:hlinkClick r:id="rId3"/>
              </a:rPr>
              <a:t>https://satsuite.collegeboard.org/sat/scores/understanding-scores</a:t>
            </a:r>
            <a:r>
              <a:rPr lang="en-US" sz="1600" dirty="0">
                <a:solidFill>
                  <a:srgbClr val="0070C0"/>
                </a:solidFill>
                <a:latin typeface="Montserrat" panose="00000500000000000000" pitchFamily="2" charset="0"/>
              </a:rPr>
              <a:t> </a:t>
            </a:r>
          </a:p>
          <a:p>
            <a:pPr marL="285750" indent="-285750">
              <a:buFont typeface="Arial" panose="020B0604020202020204" pitchFamily="34" charset="0"/>
              <a:buChar char="•"/>
            </a:pPr>
            <a:r>
              <a:rPr lang="en-US" sz="1600" dirty="0" err="1">
                <a:solidFill>
                  <a:srgbClr val="0070C0"/>
                </a:solidFill>
                <a:latin typeface="Montserrat" panose="00000500000000000000" pitchFamily="2" charset="0"/>
              </a:rPr>
              <a:t>Telefonla</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öğrenme</a:t>
            </a:r>
            <a:r>
              <a:rPr lang="en-US" sz="1600" dirty="0">
                <a:solidFill>
                  <a:srgbClr val="0070C0"/>
                </a:solidFill>
                <a:latin typeface="Montserrat" panose="00000500000000000000" pitchFamily="2" charset="0"/>
              </a:rPr>
              <a:t>: $15</a:t>
            </a:r>
          </a:p>
          <a:p>
            <a:endParaRPr lang="tr-TR" sz="1600" dirty="0">
              <a:solidFill>
                <a:srgbClr val="0070C0"/>
              </a:solidFill>
              <a:latin typeface="Montserrat" panose="00000500000000000000" pitchFamily="2" charset="0"/>
            </a:endParaRPr>
          </a:p>
          <a:p>
            <a:r>
              <a:rPr lang="en-US" b="1" dirty="0" err="1">
                <a:solidFill>
                  <a:srgbClr val="0070C0"/>
                </a:solidFill>
                <a:latin typeface="Montserrat" panose="00000500000000000000" pitchFamily="2" charset="0"/>
              </a:rPr>
              <a:t>Sonuçları</a:t>
            </a:r>
            <a:r>
              <a:rPr lang="en-US" b="1" dirty="0">
                <a:solidFill>
                  <a:srgbClr val="0070C0"/>
                </a:solidFill>
                <a:latin typeface="Montserrat" panose="00000500000000000000" pitchFamily="2" charset="0"/>
              </a:rPr>
              <a:t> </a:t>
            </a:r>
            <a:r>
              <a:rPr lang="en-US" b="1" dirty="0" err="1">
                <a:solidFill>
                  <a:srgbClr val="0070C0"/>
                </a:solidFill>
                <a:latin typeface="Montserrat" panose="00000500000000000000" pitchFamily="2" charset="0"/>
              </a:rPr>
              <a:t>Gönderme</a:t>
            </a:r>
            <a:r>
              <a:rPr lang="en-US" b="1" dirty="0">
                <a:solidFill>
                  <a:srgbClr val="0070C0"/>
                </a:solidFill>
                <a:latin typeface="Montserrat" panose="00000500000000000000" pitchFamily="2" charset="0"/>
              </a:rPr>
              <a:t> </a:t>
            </a:r>
          </a:p>
          <a:p>
            <a:pPr marL="285750" indent="-285750">
              <a:buFont typeface="Arial" panose="020B0604020202020204" pitchFamily="34" charset="0"/>
              <a:buChar char="•"/>
            </a:pPr>
            <a:r>
              <a:rPr lang="en-US" sz="1600" dirty="0" err="1">
                <a:solidFill>
                  <a:srgbClr val="0070C0"/>
                </a:solidFill>
                <a:latin typeface="Montserrat" panose="00000500000000000000" pitchFamily="2" charset="0"/>
              </a:rPr>
              <a:t>Ücretsiz</a:t>
            </a:r>
            <a:r>
              <a:rPr lang="en-US" sz="1600" dirty="0">
                <a:solidFill>
                  <a:srgbClr val="0070C0"/>
                </a:solidFill>
                <a:latin typeface="Montserrat" panose="00000500000000000000" pitchFamily="2" charset="0"/>
              </a:rPr>
              <a:t> test </a:t>
            </a:r>
            <a:r>
              <a:rPr lang="en-US" sz="1600" dirty="0" err="1">
                <a:solidFill>
                  <a:srgbClr val="0070C0"/>
                </a:solidFill>
                <a:latin typeface="Montserrat" panose="00000500000000000000" pitchFamily="2" charset="0"/>
              </a:rPr>
              <a:t>sonuç</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raporu</a:t>
            </a:r>
            <a:r>
              <a:rPr lang="en-US" sz="1600" dirty="0">
                <a:solidFill>
                  <a:srgbClr val="0070C0"/>
                </a:solidFill>
                <a:latin typeface="Montserrat" panose="00000500000000000000" pitchFamily="2" charset="0"/>
              </a:rPr>
              <a:t>: 4 </a:t>
            </a:r>
            <a:r>
              <a:rPr lang="en-US" sz="1600" dirty="0" err="1">
                <a:solidFill>
                  <a:srgbClr val="0070C0"/>
                </a:solidFill>
                <a:latin typeface="Montserrat" panose="00000500000000000000" pitchFamily="2" charset="0"/>
              </a:rPr>
              <a:t>okul</a:t>
            </a:r>
            <a:endParaRPr lang="en-US" sz="1600" dirty="0">
              <a:solidFill>
                <a:srgbClr val="0070C0"/>
              </a:solidFill>
              <a:latin typeface="Montserrat" panose="00000500000000000000" pitchFamily="2" charset="0"/>
            </a:endParaRPr>
          </a:p>
          <a:p>
            <a:pPr marL="285750" indent="-285750">
              <a:buFont typeface="Arial" panose="020B0604020202020204" pitchFamily="34" charset="0"/>
              <a:buChar char="•"/>
            </a:pPr>
            <a:r>
              <a:rPr lang="en-US" sz="1600" dirty="0">
                <a:solidFill>
                  <a:srgbClr val="0070C0"/>
                </a:solidFill>
                <a:latin typeface="Montserrat" panose="00000500000000000000" pitchFamily="2" charset="0"/>
              </a:rPr>
              <a:t>Ek </a:t>
            </a:r>
            <a:r>
              <a:rPr lang="en-US" sz="1600" dirty="0" err="1">
                <a:solidFill>
                  <a:srgbClr val="0070C0"/>
                </a:solidFill>
                <a:latin typeface="Montserrat" panose="00000500000000000000" pitchFamily="2" charset="0"/>
              </a:rPr>
              <a:t>rapor</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gönderme</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ücreti</a:t>
            </a:r>
            <a:r>
              <a:rPr lang="en-US" sz="1600" dirty="0">
                <a:solidFill>
                  <a:srgbClr val="0070C0"/>
                </a:solidFill>
                <a:latin typeface="Montserrat" panose="00000500000000000000" pitchFamily="2" charset="0"/>
              </a:rPr>
              <a:t>: Her </a:t>
            </a:r>
            <a:r>
              <a:rPr lang="en-US" sz="1600" dirty="0" err="1">
                <a:solidFill>
                  <a:srgbClr val="0070C0"/>
                </a:solidFill>
                <a:latin typeface="Montserrat" panose="00000500000000000000" pitchFamily="2" charset="0"/>
              </a:rPr>
              <a:t>okul</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için</a:t>
            </a:r>
            <a:r>
              <a:rPr lang="en-US" sz="1600" dirty="0">
                <a:solidFill>
                  <a:srgbClr val="0070C0"/>
                </a:solidFill>
                <a:latin typeface="Montserrat" panose="00000500000000000000" pitchFamily="2" charset="0"/>
              </a:rPr>
              <a:t> $14</a:t>
            </a:r>
          </a:p>
          <a:p>
            <a:pPr marL="285750" indent="-285750">
              <a:buFont typeface="Arial" panose="020B0604020202020204" pitchFamily="34" charset="0"/>
              <a:buChar char="•"/>
            </a:pPr>
            <a:r>
              <a:rPr lang="en-US" sz="1600" dirty="0">
                <a:solidFill>
                  <a:srgbClr val="0070C0"/>
                </a:solidFill>
                <a:latin typeface="Montserrat" panose="00000500000000000000" pitchFamily="2" charset="0"/>
              </a:rPr>
              <a:t>Hangi test </a:t>
            </a:r>
            <a:r>
              <a:rPr lang="en-US" sz="1600" dirty="0" err="1">
                <a:solidFill>
                  <a:srgbClr val="0070C0"/>
                </a:solidFill>
                <a:latin typeface="Montserrat" panose="00000500000000000000" pitchFamily="2" charset="0"/>
              </a:rPr>
              <a:t>sonucunu</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göndermek</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istediğinizi</a:t>
            </a:r>
            <a:r>
              <a:rPr lang="en-US" sz="1600"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seçebilirsiniz</a:t>
            </a:r>
            <a:r>
              <a:rPr lang="en-US" sz="1600" dirty="0">
                <a:solidFill>
                  <a:srgbClr val="0070C0"/>
                </a:solidFill>
                <a:latin typeface="Montserrat" panose="00000500000000000000" pitchFamily="2" charset="0"/>
              </a:rPr>
              <a:t>.</a:t>
            </a:r>
            <a:endParaRPr lang="tr-TR" sz="1600" dirty="0">
              <a:solidFill>
                <a:srgbClr val="0070C0"/>
              </a:solidFill>
              <a:latin typeface="Montserrat" panose="00000500000000000000" pitchFamily="2" charset="0"/>
            </a:endParaRPr>
          </a:p>
          <a:p>
            <a:pPr marL="285750" indent="-285750">
              <a:buFont typeface="Arial" panose="020B0604020202020204" pitchFamily="34" charset="0"/>
              <a:buChar char="•"/>
            </a:pPr>
            <a:r>
              <a:rPr lang="en-US" dirty="0">
                <a:solidFill>
                  <a:srgbClr val="0070C0"/>
                </a:solidFill>
                <a:latin typeface="Montserrat" panose="00000500000000000000" pitchFamily="2" charset="0"/>
              </a:rPr>
              <a:t>Rush Order (1-4 </a:t>
            </a:r>
            <a:r>
              <a:rPr lang="en-US" dirty="0" err="1">
                <a:solidFill>
                  <a:srgbClr val="0070C0"/>
                </a:solidFill>
                <a:latin typeface="Montserrat" panose="00000500000000000000" pitchFamily="2" charset="0"/>
              </a:rPr>
              <a:t>gün</a:t>
            </a:r>
            <a:r>
              <a:rPr lang="en-US" dirty="0">
                <a:solidFill>
                  <a:srgbClr val="0070C0"/>
                </a:solidFill>
                <a:latin typeface="Montserrat" panose="00000500000000000000" pitchFamily="2" charset="0"/>
              </a:rPr>
              <a:t> </a:t>
            </a:r>
            <a:r>
              <a:rPr lang="en-US" dirty="0" err="1">
                <a:solidFill>
                  <a:srgbClr val="0070C0"/>
                </a:solidFill>
                <a:latin typeface="Montserrat" panose="00000500000000000000" pitchFamily="2" charset="0"/>
              </a:rPr>
              <a:t>içinde</a:t>
            </a:r>
            <a:r>
              <a:rPr lang="en-US" dirty="0">
                <a:solidFill>
                  <a:srgbClr val="0070C0"/>
                </a:solidFill>
                <a:latin typeface="Montserrat" panose="00000500000000000000" pitchFamily="2" charset="0"/>
              </a:rPr>
              <a:t>)  </a:t>
            </a:r>
            <a:r>
              <a:rPr lang="en-US" sz="1600" dirty="0" err="1">
                <a:solidFill>
                  <a:srgbClr val="0070C0"/>
                </a:solidFill>
                <a:latin typeface="Montserrat" panose="00000500000000000000" pitchFamily="2" charset="0"/>
              </a:rPr>
              <a:t>Ücret</a:t>
            </a:r>
            <a:r>
              <a:rPr lang="en-US" sz="1600" dirty="0">
                <a:solidFill>
                  <a:srgbClr val="0070C0"/>
                </a:solidFill>
                <a:latin typeface="Montserrat" panose="00000500000000000000" pitchFamily="2" charset="0"/>
              </a:rPr>
              <a:t> $31</a:t>
            </a:r>
          </a:p>
          <a:p>
            <a:endParaRPr lang="en-US" dirty="0"/>
          </a:p>
        </p:txBody>
      </p:sp>
    </p:spTree>
    <p:extLst>
      <p:ext uri="{BB962C8B-B14F-4D97-AF65-F5344CB8AC3E}">
        <p14:creationId xmlns:p14="http://schemas.microsoft.com/office/powerpoint/2010/main" val="130432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77E27-D90A-5A45-B302-EA7997D2915B}"/>
              </a:ext>
            </a:extLst>
          </p:cNvPr>
          <p:cNvSpPr>
            <a:spLocks noGrp="1"/>
          </p:cNvSpPr>
          <p:nvPr>
            <p:ph type="title"/>
          </p:nvPr>
        </p:nvSpPr>
        <p:spPr/>
        <p:txBody>
          <a:bodyPr/>
          <a:lstStyle/>
          <a:p>
            <a:r>
              <a:rPr lang="en-US" b="1" dirty="0" err="1">
                <a:solidFill>
                  <a:srgbClr val="C00000"/>
                </a:solidFill>
                <a:latin typeface="Montserrat" panose="00000500000000000000" pitchFamily="2" charset="0"/>
              </a:rPr>
              <a:t>Takvim</a:t>
            </a:r>
            <a:endParaRPr lang="tr-TR" b="1" dirty="0">
              <a:solidFill>
                <a:srgbClr val="C00000"/>
              </a:solidFill>
              <a:latin typeface="Montserrat" panose="00000500000000000000" pitchFamily="2" charset="0"/>
            </a:endParaRPr>
          </a:p>
        </p:txBody>
      </p:sp>
      <p:graphicFrame>
        <p:nvGraphicFramePr>
          <p:cNvPr id="4" name="Table 4">
            <a:extLst>
              <a:ext uri="{FF2B5EF4-FFF2-40B4-BE49-F238E27FC236}">
                <a16:creationId xmlns:a16="http://schemas.microsoft.com/office/drawing/2014/main" id="{9A7D8BD0-9729-D7D4-83FC-FD913F603588}"/>
              </a:ext>
            </a:extLst>
          </p:cNvPr>
          <p:cNvGraphicFramePr>
            <a:graphicFrameLocks noGrp="1"/>
          </p:cNvGraphicFramePr>
          <p:nvPr>
            <p:ph idx="1"/>
            <p:extLst>
              <p:ext uri="{D42A27DB-BD31-4B8C-83A1-F6EECF244321}">
                <p14:modId xmlns:p14="http://schemas.microsoft.com/office/powerpoint/2010/main" val="2246667955"/>
              </p:ext>
            </p:extLst>
          </p:nvPr>
        </p:nvGraphicFramePr>
        <p:xfrm>
          <a:off x="650556" y="1844824"/>
          <a:ext cx="7886700" cy="2808313"/>
        </p:xfrm>
        <a:graphic>
          <a:graphicData uri="http://schemas.openxmlformats.org/drawingml/2006/table">
            <a:tbl>
              <a:tblPr firstRow="1" bandRow="1">
                <a:tableStyleId>{5C22544A-7EE6-4342-B048-85BDC9FD1C3A}</a:tableStyleId>
              </a:tblPr>
              <a:tblGrid>
                <a:gridCol w="2044062">
                  <a:extLst>
                    <a:ext uri="{9D8B030D-6E8A-4147-A177-3AD203B41FA5}">
                      <a16:colId xmlns:a16="http://schemas.microsoft.com/office/drawing/2014/main" val="1008054510"/>
                    </a:ext>
                  </a:extLst>
                </a:gridCol>
                <a:gridCol w="3392562">
                  <a:extLst>
                    <a:ext uri="{9D8B030D-6E8A-4147-A177-3AD203B41FA5}">
                      <a16:colId xmlns:a16="http://schemas.microsoft.com/office/drawing/2014/main" val="963044995"/>
                    </a:ext>
                  </a:extLst>
                </a:gridCol>
                <a:gridCol w="2450076">
                  <a:extLst>
                    <a:ext uri="{9D8B030D-6E8A-4147-A177-3AD203B41FA5}">
                      <a16:colId xmlns:a16="http://schemas.microsoft.com/office/drawing/2014/main" val="4236519067"/>
                    </a:ext>
                  </a:extLst>
                </a:gridCol>
              </a:tblGrid>
              <a:tr h="800808">
                <a:tc>
                  <a:txBody>
                    <a:bodyPr/>
                    <a:lstStyle/>
                    <a:p>
                      <a:pPr algn="l" fontAlgn="b"/>
                      <a:endParaRPr lang="tr-TR" sz="2000" b="1" i="0" u="none" strike="noStrike" dirty="0">
                        <a:solidFill>
                          <a:srgbClr val="FFFFFF"/>
                        </a:solidFill>
                        <a:effectLst/>
                        <a:latin typeface="Montserrat" panose="00000500000000000000" pitchFamily="2" charset="0"/>
                      </a:endParaRPr>
                    </a:p>
                  </a:txBody>
                  <a:tcPr marL="7620" marR="7620" marT="7620" marB="0" anchor="b"/>
                </a:tc>
                <a:tc>
                  <a:txBody>
                    <a:bodyPr/>
                    <a:lstStyle/>
                    <a:p>
                      <a:pPr algn="l" fontAlgn="b"/>
                      <a:r>
                        <a:rPr lang="tr-TR" sz="2000" b="1" i="0" u="none" strike="noStrike" dirty="0">
                          <a:solidFill>
                            <a:srgbClr val="FFFFFF"/>
                          </a:solidFill>
                          <a:effectLst/>
                          <a:latin typeface="Montserrat" panose="00000500000000000000" pitchFamily="2" charset="0"/>
                        </a:rPr>
                        <a:t>2023</a:t>
                      </a:r>
                    </a:p>
                  </a:txBody>
                  <a:tcPr marL="7620" marR="7620" marT="7620" marB="0" anchor="b"/>
                </a:tc>
                <a:tc>
                  <a:txBody>
                    <a:bodyPr/>
                    <a:lstStyle/>
                    <a:p>
                      <a:pPr algn="l" fontAlgn="b"/>
                      <a:r>
                        <a:rPr lang="tr-TR" sz="2000" b="1" i="0" u="none" strike="noStrike">
                          <a:solidFill>
                            <a:srgbClr val="FFFFFF"/>
                          </a:solidFill>
                          <a:effectLst/>
                          <a:latin typeface="Montserrat" panose="00000500000000000000" pitchFamily="2" charset="0"/>
                        </a:rPr>
                        <a:t>2024</a:t>
                      </a:r>
                    </a:p>
                  </a:txBody>
                  <a:tcPr marL="7620" marR="7620" marT="7620" marB="0" anchor="b"/>
                </a:tc>
                <a:extLst>
                  <a:ext uri="{0D108BD9-81ED-4DB2-BD59-A6C34878D82A}">
                    <a16:rowId xmlns:a16="http://schemas.microsoft.com/office/drawing/2014/main" val="1845883880"/>
                  </a:ext>
                </a:extLst>
              </a:tr>
              <a:tr h="806293">
                <a:tc>
                  <a:txBody>
                    <a:bodyPr/>
                    <a:lstStyle/>
                    <a:p>
                      <a:pPr algn="l" fontAlgn="b"/>
                      <a:r>
                        <a:rPr lang="tr-TR" sz="2000" b="0" i="0" u="none" strike="noStrike">
                          <a:solidFill>
                            <a:srgbClr val="000000"/>
                          </a:solidFill>
                          <a:effectLst/>
                          <a:latin typeface="Montserrat" panose="00000500000000000000" pitchFamily="2" charset="0"/>
                        </a:rPr>
                        <a:t>Digital SAT Test Dates</a:t>
                      </a:r>
                    </a:p>
                  </a:txBody>
                  <a:tcPr marL="7620" marR="7620" marT="7620" marB="0" anchor="b"/>
                </a:tc>
                <a:tc>
                  <a:txBody>
                    <a:bodyPr/>
                    <a:lstStyle/>
                    <a:p>
                      <a:pPr algn="l" fontAlgn="b"/>
                      <a:r>
                        <a:rPr lang="en-US" sz="2000" b="0" i="0" u="none" strike="noStrike" dirty="0">
                          <a:solidFill>
                            <a:srgbClr val="000000"/>
                          </a:solidFill>
                          <a:effectLst/>
                          <a:latin typeface="Montserrat" panose="00000500000000000000" pitchFamily="2" charset="0"/>
                        </a:rPr>
                        <a:t> AUG 26 ,  OCT 7 , </a:t>
                      </a:r>
                    </a:p>
                    <a:p>
                      <a:pPr algn="l" fontAlgn="b"/>
                      <a:r>
                        <a:rPr lang="en-US" sz="2000" b="0" i="0" u="none" strike="noStrike" dirty="0">
                          <a:solidFill>
                            <a:srgbClr val="000000"/>
                          </a:solidFill>
                          <a:effectLst/>
                          <a:latin typeface="Montserrat" panose="00000500000000000000" pitchFamily="2" charset="0"/>
                        </a:rPr>
                        <a:t> NOV 4,  DEC 2</a:t>
                      </a:r>
                    </a:p>
                  </a:txBody>
                  <a:tcPr marL="7620" marR="7620" marT="7620" marB="0" anchor="b"/>
                </a:tc>
                <a:tc>
                  <a:txBody>
                    <a:bodyPr/>
                    <a:lstStyle/>
                    <a:p>
                      <a:pPr algn="l" fontAlgn="b"/>
                      <a:r>
                        <a:rPr lang="tr-TR" sz="2000" b="0" i="0" u="none" strike="noStrike" dirty="0">
                          <a:solidFill>
                            <a:srgbClr val="000000"/>
                          </a:solidFill>
                          <a:effectLst/>
                          <a:latin typeface="Montserrat" panose="00000500000000000000" pitchFamily="2" charset="0"/>
                        </a:rPr>
                        <a:t>MAR 9,   MAY 4,   JUN 1</a:t>
                      </a:r>
                    </a:p>
                  </a:txBody>
                  <a:tcPr marL="7620" marR="7620" marT="7620" marB="0" anchor="b"/>
                </a:tc>
                <a:extLst>
                  <a:ext uri="{0D108BD9-81ED-4DB2-BD59-A6C34878D82A}">
                    <a16:rowId xmlns:a16="http://schemas.microsoft.com/office/drawing/2014/main" val="3816488337"/>
                  </a:ext>
                </a:extLst>
              </a:tr>
              <a:tr h="1201212">
                <a:tc>
                  <a:txBody>
                    <a:bodyPr/>
                    <a:lstStyle/>
                    <a:p>
                      <a:pPr algn="l" fontAlgn="b"/>
                      <a:r>
                        <a:rPr lang="tr-TR" sz="2000" b="0" i="0" u="none" strike="noStrike" dirty="0" err="1">
                          <a:solidFill>
                            <a:srgbClr val="000000"/>
                          </a:solidFill>
                          <a:effectLst/>
                          <a:latin typeface="Montserrat" panose="00000500000000000000" pitchFamily="2" charset="0"/>
                        </a:rPr>
                        <a:t>Registration</a:t>
                      </a:r>
                      <a:r>
                        <a:rPr lang="tr-TR" sz="2000" b="0" i="0" u="none" strike="noStrike" dirty="0">
                          <a:solidFill>
                            <a:srgbClr val="000000"/>
                          </a:solidFill>
                          <a:effectLst/>
                          <a:latin typeface="Montserrat" panose="00000500000000000000" pitchFamily="2" charset="0"/>
                        </a:rPr>
                        <a:t> </a:t>
                      </a:r>
                      <a:r>
                        <a:rPr lang="tr-TR" sz="2000" b="0" i="0" u="none" strike="noStrike" dirty="0" err="1">
                          <a:solidFill>
                            <a:srgbClr val="000000"/>
                          </a:solidFill>
                          <a:effectLst/>
                          <a:latin typeface="Montserrat" panose="00000500000000000000" pitchFamily="2" charset="0"/>
                        </a:rPr>
                        <a:t>Deadline</a:t>
                      </a:r>
                      <a:endParaRPr lang="tr-TR" sz="2000" b="0" i="0" u="none" strike="noStrike" dirty="0">
                        <a:solidFill>
                          <a:srgbClr val="000000"/>
                        </a:solidFill>
                        <a:effectLst/>
                        <a:latin typeface="Montserrat" panose="00000500000000000000" pitchFamily="2" charset="0"/>
                      </a:endParaRPr>
                    </a:p>
                  </a:txBody>
                  <a:tcPr marL="7620" marR="7620" marT="7620" marB="0" anchor="b"/>
                </a:tc>
                <a:tc>
                  <a:txBody>
                    <a:bodyPr/>
                    <a:lstStyle/>
                    <a:p>
                      <a:pPr algn="l" fontAlgn="b"/>
                      <a:r>
                        <a:rPr lang="en-US" sz="2000" b="0" i="0" u="none" strike="noStrike" dirty="0">
                          <a:solidFill>
                            <a:srgbClr val="000000"/>
                          </a:solidFill>
                          <a:effectLst/>
                          <a:latin typeface="Montserrat" panose="00000500000000000000" pitchFamily="2" charset="0"/>
                        </a:rPr>
                        <a:t>Aug 11 , Sep 22,  </a:t>
                      </a:r>
                    </a:p>
                    <a:p>
                      <a:pPr algn="l" fontAlgn="b"/>
                      <a:r>
                        <a:rPr lang="en-US" sz="2000" b="0" i="0" u="none" strike="noStrike" dirty="0">
                          <a:solidFill>
                            <a:srgbClr val="000000"/>
                          </a:solidFill>
                          <a:effectLst/>
                          <a:latin typeface="Montserrat" panose="00000500000000000000" pitchFamily="2" charset="0"/>
                        </a:rPr>
                        <a:t>Oct 20,  Nov 17</a:t>
                      </a:r>
                    </a:p>
                  </a:txBody>
                  <a:tcPr marL="7620" marR="7620" marT="7620" marB="0" anchor="b"/>
                </a:tc>
                <a:tc>
                  <a:txBody>
                    <a:bodyPr/>
                    <a:lstStyle/>
                    <a:p>
                      <a:pPr algn="l" fontAlgn="b"/>
                      <a:r>
                        <a:rPr lang="en-US" sz="2000" b="0" i="0" u="none" strike="noStrike" dirty="0">
                          <a:solidFill>
                            <a:srgbClr val="000000"/>
                          </a:solidFill>
                          <a:effectLst/>
                          <a:latin typeface="Montserrat" panose="00000500000000000000" pitchFamily="2" charset="0"/>
                        </a:rPr>
                        <a:t>Feb 23,  Apr 19 , May 16</a:t>
                      </a:r>
                    </a:p>
                  </a:txBody>
                  <a:tcPr marL="7620" marR="7620" marT="7620" marB="0" anchor="b"/>
                </a:tc>
                <a:extLst>
                  <a:ext uri="{0D108BD9-81ED-4DB2-BD59-A6C34878D82A}">
                    <a16:rowId xmlns:a16="http://schemas.microsoft.com/office/drawing/2014/main" val="2573758646"/>
                  </a:ext>
                </a:extLst>
              </a:tr>
            </a:tbl>
          </a:graphicData>
        </a:graphic>
      </p:graphicFrame>
    </p:spTree>
    <p:extLst>
      <p:ext uri="{BB962C8B-B14F-4D97-AF65-F5344CB8AC3E}">
        <p14:creationId xmlns:p14="http://schemas.microsoft.com/office/powerpoint/2010/main" val="777153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5616" y="1052736"/>
            <a:ext cx="5291833" cy="523220"/>
          </a:xfrm>
          <a:prstGeom prst="rect">
            <a:avLst/>
          </a:prstGeom>
        </p:spPr>
        <p:txBody>
          <a:bodyPr wrap="none">
            <a:spAutoFit/>
          </a:bodyPr>
          <a:lstStyle/>
          <a:p>
            <a:r>
              <a:rPr lang="tr-TR" altLang="tr-TR" sz="2800" b="1" dirty="0">
                <a:solidFill>
                  <a:srgbClr val="C00000"/>
                </a:solidFill>
                <a:latin typeface="Montserrat" panose="00000500000000000000" pitchFamily="2" charset="0"/>
                <a:ea typeface="Roboto Slab"/>
                <a:cs typeface="Times New Roman" panose="02020603050405020304" pitchFamily="18" charset="0"/>
                <a:sym typeface="Roboto Slab"/>
              </a:rPr>
              <a:t>Sınava Hazırlık Materyalleri</a:t>
            </a:r>
            <a:endParaRPr lang="en-US" sz="2800" b="1" dirty="0">
              <a:solidFill>
                <a:srgbClr val="C00000"/>
              </a:solidFill>
              <a:latin typeface="Montserrat" panose="00000500000000000000" pitchFamily="2" charset="0"/>
              <a:ea typeface="Roboto Slab"/>
              <a:cs typeface="Times New Roman" panose="02020603050405020304" pitchFamily="18" charset="0"/>
            </a:endParaRPr>
          </a:p>
        </p:txBody>
      </p:sp>
      <p:sp>
        <p:nvSpPr>
          <p:cNvPr id="7" name="TextBox 6"/>
          <p:cNvSpPr txBox="1"/>
          <p:nvPr/>
        </p:nvSpPr>
        <p:spPr>
          <a:xfrm>
            <a:off x="107504" y="2276872"/>
            <a:ext cx="8784976" cy="3693319"/>
          </a:xfrm>
          <a:prstGeom prst="rect">
            <a:avLst/>
          </a:prstGeom>
          <a:noFill/>
        </p:spPr>
        <p:txBody>
          <a:bodyPr wrap="square" rtlCol="0">
            <a:spAutoFit/>
          </a:bodyPr>
          <a:lstStyle/>
          <a:p>
            <a:pPr>
              <a:lnSpc>
                <a:spcPct val="150000"/>
              </a:lnSpc>
              <a:buClr>
                <a:srgbClr val="114454"/>
              </a:buClr>
              <a:defRPr/>
            </a:pPr>
            <a:r>
              <a:rPr lang="tr-TR" b="1" dirty="0">
                <a:latin typeface="Montserrat" panose="00000500000000000000" pitchFamily="2" charset="0"/>
              </a:rPr>
              <a:t>BLUEBOOK TEST PREVIEW</a:t>
            </a:r>
            <a:r>
              <a:rPr lang="en-US" dirty="0">
                <a:latin typeface="Montserrat" panose="00000500000000000000" pitchFamily="2" charset="0"/>
              </a:rPr>
              <a:t>: </a:t>
            </a:r>
            <a:r>
              <a:rPr lang="en-US" dirty="0">
                <a:latin typeface="Montserrat" panose="00000500000000000000" pitchFamily="2" charset="0"/>
                <a:hlinkClick r:id="rId2"/>
              </a:rPr>
              <a:t>http://bluebook.app.collegeboard.org/</a:t>
            </a:r>
            <a:r>
              <a:rPr lang="en-US" dirty="0">
                <a:latin typeface="Montserrat" panose="00000500000000000000" pitchFamily="2" charset="0"/>
              </a:rPr>
              <a:t> </a:t>
            </a:r>
            <a:endParaRPr lang="en-US" altLang="tr-TR" dirty="0">
              <a:solidFill>
                <a:srgbClr val="003399"/>
              </a:solidFill>
              <a:latin typeface="Montserrat" panose="00000500000000000000" pitchFamily="2" charset="0"/>
              <a:ea typeface="Nixie One"/>
              <a:cs typeface="Times New Roman" panose="02020603050405020304" pitchFamily="18" charset="0"/>
              <a:sym typeface="Nixie One"/>
              <a:hlinkClick r:id="rId3"/>
            </a:endParaRPr>
          </a:p>
          <a:p>
            <a:pPr>
              <a:lnSpc>
                <a:spcPct val="150000"/>
              </a:lnSpc>
              <a:buClr>
                <a:srgbClr val="114454"/>
              </a:buClr>
              <a:defRPr/>
            </a:pPr>
            <a:r>
              <a:rPr lang="tr-TR" b="1" dirty="0">
                <a:latin typeface="Montserrat" panose="00000500000000000000" pitchFamily="2" charset="0"/>
              </a:rPr>
              <a:t>DIGITAL SAT PRACTICE TEST</a:t>
            </a:r>
            <a:r>
              <a:rPr lang="en-US" b="1" dirty="0">
                <a:latin typeface="Montserrat" panose="00000500000000000000" pitchFamily="2" charset="0"/>
              </a:rPr>
              <a:t> </a:t>
            </a:r>
            <a:r>
              <a:rPr lang="en-US" dirty="0">
                <a:latin typeface="Montserrat" panose="00000500000000000000" pitchFamily="2" charset="0"/>
              </a:rPr>
              <a:t>: </a:t>
            </a:r>
            <a:endParaRPr lang="en-US" altLang="tr-TR" dirty="0">
              <a:solidFill>
                <a:srgbClr val="003399"/>
              </a:solidFill>
              <a:latin typeface="Montserrat" panose="00000500000000000000" pitchFamily="2" charset="0"/>
              <a:ea typeface="Nixie One"/>
              <a:cs typeface="Times New Roman" panose="02020603050405020304" pitchFamily="18" charset="0"/>
              <a:sym typeface="Nixie One"/>
              <a:hlinkClick r:id="rId3"/>
            </a:endParaRPr>
          </a:p>
          <a:p>
            <a:pPr>
              <a:lnSpc>
                <a:spcPct val="150000"/>
              </a:lnSpc>
              <a:buClr>
                <a:srgbClr val="114454"/>
              </a:buClr>
              <a:defRPr/>
            </a:pPr>
            <a:r>
              <a:rPr lang="en-US" altLang="tr-TR" dirty="0">
                <a:solidFill>
                  <a:srgbClr val="003399"/>
                </a:solidFill>
                <a:latin typeface="Montserrat" panose="00000500000000000000" pitchFamily="2" charset="0"/>
                <a:ea typeface="Nixie One"/>
                <a:cs typeface="Times New Roman" panose="02020603050405020304" pitchFamily="18" charset="0"/>
                <a:sym typeface="Nixie One"/>
                <a:hlinkClick r:id="rId3"/>
              </a:rPr>
              <a:t>https://satsuite.collegeboard.org/sat/practice-preparation</a:t>
            </a:r>
            <a:r>
              <a:rPr lang="en-US" altLang="tr-TR" dirty="0">
                <a:solidFill>
                  <a:srgbClr val="003399"/>
                </a:solidFill>
                <a:latin typeface="Montserrat" panose="00000500000000000000" pitchFamily="2" charset="0"/>
                <a:ea typeface="Nixie One"/>
                <a:cs typeface="Times New Roman" panose="02020603050405020304" pitchFamily="18" charset="0"/>
                <a:sym typeface="Nixie One"/>
              </a:rPr>
              <a:t> </a:t>
            </a:r>
          </a:p>
          <a:p>
            <a:pPr>
              <a:lnSpc>
                <a:spcPct val="150000"/>
              </a:lnSpc>
              <a:buClr>
                <a:srgbClr val="114454"/>
              </a:buClr>
              <a:defRPr/>
            </a:pPr>
            <a:r>
              <a:rPr lang="en-US" altLang="tr-TR" dirty="0">
                <a:solidFill>
                  <a:srgbClr val="003399"/>
                </a:solidFill>
                <a:latin typeface="Montserrat" panose="00000500000000000000" pitchFamily="2" charset="0"/>
                <a:ea typeface="Nixie One"/>
                <a:cs typeface="Times New Roman" panose="02020603050405020304" pitchFamily="18" charset="0"/>
                <a:sym typeface="Nixie One"/>
                <a:hlinkClick r:id="rId4"/>
              </a:rPr>
              <a:t>https://satsuite.collegeboard.org/sat/practice-preparation/practice-tests</a:t>
            </a:r>
            <a:endParaRPr lang="en-US" altLang="tr-TR" dirty="0">
              <a:solidFill>
                <a:srgbClr val="003399"/>
              </a:solidFill>
              <a:latin typeface="Montserrat" panose="00000500000000000000" pitchFamily="2" charset="0"/>
              <a:ea typeface="Nixie One"/>
              <a:cs typeface="Times New Roman" panose="02020603050405020304" pitchFamily="18" charset="0"/>
              <a:sym typeface="Nixie One"/>
            </a:endParaRPr>
          </a:p>
          <a:p>
            <a:pPr>
              <a:lnSpc>
                <a:spcPct val="150000"/>
              </a:lnSpc>
              <a:buClr>
                <a:srgbClr val="114454"/>
              </a:buClr>
              <a:defRPr/>
            </a:pPr>
            <a:r>
              <a:rPr lang="en-US" altLang="tr-TR" dirty="0">
                <a:solidFill>
                  <a:srgbClr val="003399"/>
                </a:solidFill>
                <a:latin typeface="Montserrat" panose="00000500000000000000" pitchFamily="2" charset="0"/>
                <a:ea typeface="Nixie One"/>
                <a:cs typeface="Times New Roman" panose="02020603050405020304" pitchFamily="18" charset="0"/>
                <a:sym typeface="Nixie One"/>
                <a:hlinkClick r:id="rId5"/>
              </a:rPr>
              <a:t>https://satsuite.collegeboard.org/digital/digital-practice-preparation</a:t>
            </a:r>
            <a:r>
              <a:rPr lang="en-US" altLang="tr-TR" dirty="0">
                <a:solidFill>
                  <a:srgbClr val="003399"/>
                </a:solidFill>
                <a:latin typeface="Montserrat" panose="00000500000000000000" pitchFamily="2" charset="0"/>
                <a:ea typeface="Nixie One"/>
                <a:cs typeface="Times New Roman" panose="02020603050405020304" pitchFamily="18" charset="0"/>
                <a:sym typeface="Nixie One"/>
              </a:rPr>
              <a:t> </a:t>
            </a:r>
          </a:p>
          <a:p>
            <a:pPr>
              <a:lnSpc>
                <a:spcPct val="150000"/>
              </a:lnSpc>
              <a:buClr>
                <a:srgbClr val="114454"/>
              </a:buClr>
              <a:defRPr/>
            </a:pPr>
            <a:r>
              <a:rPr lang="en-US" altLang="tr-TR" b="1" dirty="0">
                <a:latin typeface="Montserrat" panose="00000500000000000000" pitchFamily="2" charset="0"/>
                <a:ea typeface="Nixie One"/>
                <a:cs typeface="Times New Roman" panose="02020603050405020304" pitchFamily="18" charset="0"/>
                <a:sym typeface="Nixie One"/>
              </a:rPr>
              <a:t>KHAN ACADEMY</a:t>
            </a:r>
            <a:r>
              <a:rPr lang="en-US" altLang="tr-TR" dirty="0">
                <a:solidFill>
                  <a:srgbClr val="003399"/>
                </a:solidFill>
                <a:latin typeface="Montserrat" panose="00000500000000000000" pitchFamily="2" charset="0"/>
                <a:ea typeface="Nixie One"/>
                <a:cs typeface="Times New Roman" panose="02020603050405020304" pitchFamily="18" charset="0"/>
                <a:sym typeface="Nixie One"/>
              </a:rPr>
              <a:t>: </a:t>
            </a:r>
            <a:r>
              <a:rPr lang="en-US" altLang="tr-TR" dirty="0">
                <a:solidFill>
                  <a:srgbClr val="003399"/>
                </a:solidFill>
                <a:latin typeface="Montserrat" panose="00000500000000000000" pitchFamily="2" charset="0"/>
                <a:ea typeface="Nixie One"/>
                <a:cs typeface="Times New Roman" panose="02020603050405020304" pitchFamily="18" charset="0"/>
                <a:sym typeface="Nixie One"/>
                <a:hlinkClick r:id="rId6"/>
              </a:rPr>
              <a:t>https://www.khanacademy.org/sat</a:t>
            </a:r>
            <a:r>
              <a:rPr lang="en-US" altLang="tr-TR" dirty="0">
                <a:solidFill>
                  <a:srgbClr val="003399"/>
                </a:solidFill>
                <a:latin typeface="Montserrat" panose="00000500000000000000" pitchFamily="2" charset="0"/>
                <a:ea typeface="Nixie One"/>
                <a:cs typeface="Times New Roman" panose="02020603050405020304" pitchFamily="18" charset="0"/>
                <a:sym typeface="Nixie One"/>
              </a:rPr>
              <a:t> </a:t>
            </a:r>
          </a:p>
          <a:p>
            <a:pPr>
              <a:lnSpc>
                <a:spcPct val="150000"/>
              </a:lnSpc>
              <a:buClr>
                <a:srgbClr val="114454"/>
              </a:buClr>
              <a:defRPr/>
            </a:pPr>
            <a:endParaRPr lang="en-US" altLang="tr-TR" dirty="0">
              <a:solidFill>
                <a:srgbClr val="003399"/>
              </a:solidFill>
              <a:latin typeface="Montserrat" panose="00000500000000000000" pitchFamily="2" charset="0"/>
              <a:ea typeface="Nixie One"/>
              <a:cs typeface="Times New Roman" panose="02020603050405020304" pitchFamily="18" charset="0"/>
              <a:sym typeface="Nixie One"/>
            </a:endParaRPr>
          </a:p>
          <a:p>
            <a:pPr>
              <a:lnSpc>
                <a:spcPct val="150000"/>
              </a:lnSpc>
              <a:buClr>
                <a:srgbClr val="114454"/>
              </a:buClr>
              <a:defRPr/>
            </a:pPr>
            <a:endParaRPr lang="en-US" altLang="tr-TR" dirty="0">
              <a:solidFill>
                <a:srgbClr val="003399"/>
              </a:solidFill>
              <a:latin typeface="Montserrat" panose="00000500000000000000" pitchFamily="2" charset="0"/>
              <a:ea typeface="Nixie One"/>
              <a:cs typeface="Times New Roman" panose="02020603050405020304" pitchFamily="18" charset="0"/>
              <a:sym typeface="Nixie One"/>
            </a:endParaRPr>
          </a:p>
          <a:p>
            <a:endParaRPr lang="en-US" dirty="0"/>
          </a:p>
        </p:txBody>
      </p:sp>
    </p:spTree>
    <p:extLst>
      <p:ext uri="{BB962C8B-B14F-4D97-AF65-F5344CB8AC3E}">
        <p14:creationId xmlns:p14="http://schemas.microsoft.com/office/powerpoint/2010/main" val="3261991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579296" cy="1143000"/>
          </a:xfrm>
        </p:spPr>
        <p:txBody>
          <a:bodyPr>
            <a:normAutofit fontScale="90000"/>
          </a:bodyPr>
          <a:lstStyle/>
          <a:p>
            <a:pPr algn="ctr"/>
            <a:r>
              <a:rPr lang="tr-TR" altLang="tr-TR" sz="4000" b="1" dirty="0">
                <a:solidFill>
                  <a:srgbClr val="C00000"/>
                </a:solidFill>
                <a:latin typeface="Montserrat" panose="00000500000000000000" pitchFamily="2" charset="0"/>
                <a:ea typeface="Roboto Slab"/>
                <a:cs typeface="Times New Roman" panose="02020603050405020304" pitchFamily="18" charset="0"/>
                <a:sym typeface="Roboto Slab"/>
              </a:rPr>
              <a:t>SAT Ne Amaçla Uygulanmaktadır? </a:t>
            </a:r>
            <a:endParaRPr lang="tr-TR" sz="4000" b="1" dirty="0">
              <a:solidFill>
                <a:srgbClr val="C00000"/>
              </a:solidFill>
              <a:latin typeface="Montserrat" panose="00000500000000000000" pitchFamily="2" charset="0"/>
              <a:cs typeface="Times New Roman" panose="02020603050405020304" pitchFamily="18" charset="0"/>
            </a:endParaRPr>
          </a:p>
        </p:txBody>
      </p:sp>
      <p:sp>
        <p:nvSpPr>
          <p:cNvPr id="3" name="Content Placeholder 2"/>
          <p:cNvSpPr>
            <a:spLocks noGrp="1"/>
          </p:cNvSpPr>
          <p:nvPr>
            <p:ph idx="1"/>
          </p:nvPr>
        </p:nvSpPr>
        <p:spPr>
          <a:xfrm>
            <a:off x="323528" y="1340768"/>
            <a:ext cx="7992888" cy="4578499"/>
          </a:xfrm>
        </p:spPr>
        <p:txBody>
          <a:bodyPr>
            <a:normAutofit/>
          </a:bodyPr>
          <a:lstStyle/>
          <a:p>
            <a:pPr marL="342900" lvl="1" indent="-342900">
              <a:lnSpc>
                <a:spcPct val="150000"/>
              </a:lnSpc>
              <a:spcBef>
                <a:spcPct val="0"/>
              </a:spcBef>
              <a:buClr>
                <a:srgbClr val="688031"/>
              </a:buClr>
              <a:buSzPct val="135000"/>
            </a:pPr>
            <a:r>
              <a:rPr lang="tr-TR" altLang="tr-TR" sz="2000" dirty="0">
                <a:solidFill>
                  <a:srgbClr val="002060"/>
                </a:solidFill>
                <a:latin typeface="Montserrat" panose="00000500000000000000" pitchFamily="2" charset="0"/>
                <a:ea typeface="Nixie One" charset="0"/>
                <a:cs typeface="Times New Roman" panose="02020603050405020304" pitchFamily="18" charset="0"/>
                <a:sym typeface="Nixie One" charset="0"/>
              </a:rPr>
              <a:t>Lisans seviyesinde üniversitelere başvuru (test </a:t>
            </a:r>
            <a:r>
              <a:rPr lang="tr-TR" altLang="tr-TR" sz="2000" dirty="0" err="1">
                <a:solidFill>
                  <a:srgbClr val="002060"/>
                </a:solidFill>
                <a:latin typeface="Montserrat" panose="00000500000000000000" pitchFamily="2" charset="0"/>
                <a:ea typeface="Nixie One" charset="0"/>
                <a:cs typeface="Times New Roman" panose="02020603050405020304" pitchFamily="18" charset="0"/>
                <a:sym typeface="Nixie One" charset="0"/>
              </a:rPr>
              <a:t>aware</a:t>
            </a:r>
            <a:r>
              <a:rPr lang="en-US" altLang="tr-TR" sz="2000" dirty="0">
                <a:solidFill>
                  <a:srgbClr val="002060"/>
                </a:solidFill>
                <a:latin typeface="Montserrat" panose="00000500000000000000" pitchFamily="2" charset="0"/>
                <a:ea typeface="Nixie One" charset="0"/>
                <a:cs typeface="Times New Roman" panose="02020603050405020304" pitchFamily="18" charset="0"/>
                <a:sym typeface="Nixie One" charset="0"/>
              </a:rPr>
              <a:t> / </a:t>
            </a:r>
            <a:r>
              <a:rPr lang="tr-TR" altLang="tr-TR" sz="2000" dirty="0">
                <a:solidFill>
                  <a:srgbClr val="002060"/>
                </a:solidFill>
                <a:latin typeface="Montserrat" panose="00000500000000000000" pitchFamily="2" charset="0"/>
                <a:ea typeface="Nixie One" charset="0"/>
                <a:cs typeface="Times New Roman" panose="02020603050405020304" pitchFamily="18" charset="0"/>
                <a:sym typeface="Nixie One" charset="0"/>
              </a:rPr>
              <a:t>test </a:t>
            </a:r>
            <a:r>
              <a:rPr lang="tr-TR" altLang="tr-TR" sz="2000" dirty="0" err="1">
                <a:solidFill>
                  <a:srgbClr val="002060"/>
                </a:solidFill>
                <a:latin typeface="Montserrat" panose="00000500000000000000" pitchFamily="2" charset="0"/>
                <a:ea typeface="Nixie One" charset="0"/>
                <a:cs typeface="Times New Roman" panose="02020603050405020304" pitchFamily="18" charset="0"/>
                <a:sym typeface="Nixie One" charset="0"/>
              </a:rPr>
              <a:t>optional</a:t>
            </a:r>
            <a:r>
              <a:rPr lang="en-US" altLang="tr-TR" sz="2000" dirty="0">
                <a:solidFill>
                  <a:srgbClr val="002060"/>
                </a:solidFill>
                <a:latin typeface="Montserrat" panose="00000500000000000000" pitchFamily="2" charset="0"/>
                <a:ea typeface="Nixie One" charset="0"/>
                <a:cs typeface="Times New Roman" panose="02020603050405020304" pitchFamily="18" charset="0"/>
                <a:sym typeface="Nixie One" charset="0"/>
              </a:rPr>
              <a:t> / </a:t>
            </a:r>
            <a:r>
              <a:rPr lang="tr-TR" altLang="tr-TR" sz="2000" dirty="0">
                <a:solidFill>
                  <a:srgbClr val="002060"/>
                </a:solidFill>
                <a:latin typeface="Montserrat" panose="00000500000000000000" pitchFamily="2" charset="0"/>
                <a:ea typeface="Nixie One" charset="0"/>
                <a:cs typeface="Times New Roman" panose="02020603050405020304" pitchFamily="18" charset="0"/>
                <a:sym typeface="Nixie One" charset="0"/>
              </a:rPr>
              <a:t>test blind)</a:t>
            </a:r>
          </a:p>
          <a:p>
            <a:pPr marL="342900" lvl="1" indent="-342900">
              <a:lnSpc>
                <a:spcPct val="150000"/>
              </a:lnSpc>
              <a:spcBef>
                <a:spcPct val="0"/>
              </a:spcBef>
              <a:buClr>
                <a:srgbClr val="688031"/>
              </a:buClr>
              <a:buSzPct val="135000"/>
            </a:pPr>
            <a:r>
              <a:rPr lang="tr-TR" altLang="tr-TR" sz="2000" dirty="0">
                <a:solidFill>
                  <a:srgbClr val="002060"/>
                </a:solidFill>
                <a:latin typeface="Montserrat" panose="00000500000000000000" pitchFamily="2" charset="0"/>
                <a:ea typeface="Nixie One" charset="0"/>
                <a:cs typeface="Times New Roman" panose="02020603050405020304" pitchFamily="18" charset="0"/>
                <a:sym typeface="Nixie One" charset="0"/>
              </a:rPr>
              <a:t>Finansal destek ve burs imkanlarından yararlanma</a:t>
            </a:r>
          </a:p>
          <a:p>
            <a:pPr marL="342900" lvl="1" indent="-342900">
              <a:lnSpc>
                <a:spcPct val="150000"/>
              </a:lnSpc>
              <a:spcBef>
                <a:spcPct val="0"/>
              </a:spcBef>
              <a:buClr>
                <a:srgbClr val="688031"/>
              </a:buClr>
              <a:buSzPct val="135000"/>
            </a:pPr>
            <a:r>
              <a:rPr lang="tr-TR" altLang="tr-TR" sz="2000" dirty="0">
                <a:solidFill>
                  <a:srgbClr val="002060"/>
                </a:solidFill>
                <a:latin typeface="Montserrat" panose="00000500000000000000" pitchFamily="2" charset="0"/>
                <a:ea typeface="Nixie One" charset="0"/>
                <a:cs typeface="Times New Roman" panose="02020603050405020304" pitchFamily="18" charset="0"/>
                <a:sym typeface="Nixie One" charset="0"/>
              </a:rPr>
              <a:t>Farklı eğitim geçmişine sahip öğrencileri eşit şansa sahip olacak şekilde değerlendirme </a:t>
            </a:r>
          </a:p>
          <a:p>
            <a:pPr marL="342900" lvl="1" indent="-342900">
              <a:lnSpc>
                <a:spcPct val="150000"/>
              </a:lnSpc>
              <a:spcBef>
                <a:spcPct val="0"/>
              </a:spcBef>
              <a:buClr>
                <a:srgbClr val="688031"/>
              </a:buClr>
              <a:buSzPct val="135000"/>
            </a:pPr>
            <a:r>
              <a:rPr lang="tr-TR" altLang="tr-TR" sz="2000" dirty="0">
                <a:solidFill>
                  <a:srgbClr val="002060"/>
                </a:solidFill>
                <a:latin typeface="Montserrat" panose="00000500000000000000" pitchFamily="2" charset="0"/>
                <a:ea typeface="Nixie One" charset="0"/>
                <a:cs typeface="Times New Roman" panose="02020603050405020304" pitchFamily="18" charset="0"/>
                <a:sym typeface="Nixie One" charset="0"/>
              </a:rPr>
              <a:t>Becerileri temel alarak, öğrenciler için en uygun alanın hangisi olduğunu tespit etme</a:t>
            </a:r>
          </a:p>
        </p:txBody>
      </p:sp>
    </p:spTree>
    <p:extLst>
      <p:ext uri="{BB962C8B-B14F-4D97-AF65-F5344CB8AC3E}">
        <p14:creationId xmlns:p14="http://schemas.microsoft.com/office/powerpoint/2010/main" val="174133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6F6FF-3A4D-6C55-52E0-319E18B94645}"/>
              </a:ext>
            </a:extLst>
          </p:cNvPr>
          <p:cNvSpPr>
            <a:spLocks noGrp="1"/>
          </p:cNvSpPr>
          <p:nvPr>
            <p:ph type="title"/>
          </p:nvPr>
        </p:nvSpPr>
        <p:spPr>
          <a:xfrm>
            <a:off x="628650" y="365127"/>
            <a:ext cx="7886700" cy="975642"/>
          </a:xfrm>
        </p:spPr>
        <p:txBody>
          <a:bodyPr>
            <a:normAutofit/>
          </a:bodyPr>
          <a:lstStyle/>
          <a:p>
            <a:r>
              <a:rPr lang="en-US" sz="3600" b="1" dirty="0">
                <a:solidFill>
                  <a:srgbClr val="C00000"/>
                </a:solidFill>
                <a:latin typeface="Montserrat" panose="00000500000000000000" pitchFamily="2" charset="0"/>
              </a:rPr>
              <a:t>Test </a:t>
            </a:r>
            <a:r>
              <a:rPr lang="en-US" sz="3600" b="1" dirty="0" err="1">
                <a:solidFill>
                  <a:srgbClr val="C00000"/>
                </a:solidFill>
                <a:latin typeface="Montserrat" panose="00000500000000000000" pitchFamily="2" charset="0"/>
              </a:rPr>
              <a:t>Yapısı</a:t>
            </a:r>
            <a:endParaRPr lang="tr-TR" sz="3600" b="1" dirty="0">
              <a:solidFill>
                <a:srgbClr val="C00000"/>
              </a:solidFill>
              <a:latin typeface="Montserrat" panose="00000500000000000000" pitchFamily="2" charset="0"/>
            </a:endParaRPr>
          </a:p>
        </p:txBody>
      </p:sp>
      <p:graphicFrame>
        <p:nvGraphicFramePr>
          <p:cNvPr id="4" name="Table 3">
            <a:extLst>
              <a:ext uri="{FF2B5EF4-FFF2-40B4-BE49-F238E27FC236}">
                <a16:creationId xmlns:a16="http://schemas.microsoft.com/office/drawing/2014/main" id="{6795D8C1-0249-3508-45A5-2E251F914FB6}"/>
              </a:ext>
            </a:extLst>
          </p:cNvPr>
          <p:cNvGraphicFramePr>
            <a:graphicFrameLocks noGrp="1"/>
          </p:cNvGraphicFramePr>
          <p:nvPr>
            <p:extLst>
              <p:ext uri="{D42A27DB-BD31-4B8C-83A1-F6EECF244321}">
                <p14:modId xmlns:p14="http://schemas.microsoft.com/office/powerpoint/2010/main" val="1865721800"/>
              </p:ext>
            </p:extLst>
          </p:nvPr>
        </p:nvGraphicFramePr>
        <p:xfrm>
          <a:off x="899592" y="1628800"/>
          <a:ext cx="7560839" cy="3154380"/>
        </p:xfrm>
        <a:graphic>
          <a:graphicData uri="http://schemas.openxmlformats.org/drawingml/2006/table">
            <a:tbl>
              <a:tblPr/>
              <a:tblGrid>
                <a:gridCol w="1152128">
                  <a:extLst>
                    <a:ext uri="{9D8B030D-6E8A-4147-A177-3AD203B41FA5}">
                      <a16:colId xmlns:a16="http://schemas.microsoft.com/office/drawing/2014/main" val="128669975"/>
                    </a:ext>
                  </a:extLst>
                </a:gridCol>
                <a:gridCol w="1675946">
                  <a:extLst>
                    <a:ext uri="{9D8B030D-6E8A-4147-A177-3AD203B41FA5}">
                      <a16:colId xmlns:a16="http://schemas.microsoft.com/office/drawing/2014/main" val="122755761"/>
                    </a:ext>
                  </a:extLst>
                </a:gridCol>
                <a:gridCol w="2299391">
                  <a:extLst>
                    <a:ext uri="{9D8B030D-6E8A-4147-A177-3AD203B41FA5}">
                      <a16:colId xmlns:a16="http://schemas.microsoft.com/office/drawing/2014/main" val="3581589170"/>
                    </a:ext>
                  </a:extLst>
                </a:gridCol>
                <a:gridCol w="2433374">
                  <a:extLst>
                    <a:ext uri="{9D8B030D-6E8A-4147-A177-3AD203B41FA5}">
                      <a16:colId xmlns:a16="http://schemas.microsoft.com/office/drawing/2014/main" val="1734882021"/>
                    </a:ext>
                  </a:extLst>
                </a:gridCol>
              </a:tblGrid>
              <a:tr h="1035697">
                <a:tc>
                  <a:txBody>
                    <a:bodyPr/>
                    <a:lstStyle/>
                    <a:p>
                      <a:pPr algn="l" fontAlgn="b"/>
                      <a:r>
                        <a:rPr lang="en-US" sz="1600" b="1" i="0" u="none" strike="noStrike" dirty="0">
                          <a:solidFill>
                            <a:srgbClr val="FFFFFF"/>
                          </a:solidFill>
                          <a:effectLst/>
                          <a:latin typeface="Montserrat" panose="00000500000000000000" pitchFamily="2" charset="0"/>
                        </a:rPr>
                        <a:t>Scores</a:t>
                      </a:r>
                      <a:endParaRPr lang="tr-TR" sz="1600" b="1" i="0" u="none" strike="noStrike" dirty="0">
                        <a:solidFill>
                          <a:srgbClr val="FFFFFF"/>
                        </a:solidFill>
                        <a:effectLst/>
                        <a:latin typeface="Montserrat" panose="00000500000000000000" pitchFamily="2"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l" fontAlgn="b"/>
                      <a:r>
                        <a:rPr lang="tr-TR" sz="1600" b="1" i="0" u="none" strike="noStrike" dirty="0">
                          <a:solidFill>
                            <a:srgbClr val="FFFFFF"/>
                          </a:solidFill>
                          <a:effectLst/>
                          <a:latin typeface="Montserrat" panose="00000500000000000000" pitchFamily="2" charset="0"/>
                        </a:rPr>
                        <a:t>Component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l" fontAlgn="b"/>
                      <a:r>
                        <a:rPr lang="tr-TR" sz="1600" b="1" i="0" u="none" strike="noStrike" dirty="0">
                          <a:solidFill>
                            <a:srgbClr val="FFFFFF"/>
                          </a:solidFill>
                          <a:effectLst/>
                          <a:latin typeface="Montserrat" panose="00000500000000000000" pitchFamily="2" charset="0"/>
                        </a:rPr>
                        <a:t>N</a:t>
                      </a:r>
                      <a:r>
                        <a:rPr lang="en-US" sz="1600" b="1" i="0" u="none" strike="noStrike" dirty="0">
                          <a:solidFill>
                            <a:srgbClr val="FFFFFF"/>
                          </a:solidFill>
                          <a:effectLst/>
                          <a:latin typeface="Montserrat" panose="00000500000000000000" pitchFamily="2" charset="0"/>
                        </a:rPr>
                        <a:t>o </a:t>
                      </a:r>
                      <a:r>
                        <a:rPr lang="tr-TR" sz="1600" b="1" i="0" u="none" strike="noStrike" dirty="0">
                          <a:solidFill>
                            <a:srgbClr val="FFFFFF"/>
                          </a:solidFill>
                          <a:effectLst/>
                          <a:latin typeface="Montserrat" panose="00000500000000000000" pitchFamily="2" charset="0"/>
                        </a:rPr>
                        <a:t>of </a:t>
                      </a:r>
                      <a:r>
                        <a:rPr lang="tr-TR" sz="1600" b="1" i="0" u="none" strike="noStrike" dirty="0" err="1">
                          <a:solidFill>
                            <a:srgbClr val="FFFFFF"/>
                          </a:solidFill>
                          <a:effectLst/>
                          <a:latin typeface="Montserrat" panose="00000500000000000000" pitchFamily="2" charset="0"/>
                        </a:rPr>
                        <a:t>Questions</a:t>
                      </a:r>
                      <a:r>
                        <a:rPr lang="en-US" sz="1600" b="1" i="0" u="none" strike="noStrike" dirty="0">
                          <a:solidFill>
                            <a:srgbClr val="FFFFFF"/>
                          </a:solidFill>
                          <a:effectLst/>
                          <a:latin typeface="Montserrat" panose="00000500000000000000" pitchFamily="2" charset="0"/>
                        </a:rPr>
                        <a:t> </a:t>
                      </a:r>
                      <a:r>
                        <a:rPr lang="tr-TR" sz="1600" b="1" i="0" u="none" strike="noStrike" dirty="0">
                          <a:solidFill>
                            <a:srgbClr val="FFFFFF"/>
                          </a:solidFill>
                          <a:effectLst/>
                          <a:latin typeface="Montserrat" panose="00000500000000000000" pitchFamily="2" charset="0"/>
                        </a:rPr>
                        <a:t>/</a:t>
                      </a:r>
                      <a:r>
                        <a:rPr lang="tr-TR" sz="1600" b="1" i="0" u="none" strike="noStrike" dirty="0" err="1">
                          <a:solidFill>
                            <a:srgbClr val="FFFFFF"/>
                          </a:solidFill>
                          <a:effectLst/>
                          <a:latin typeface="Montserrat" panose="00000500000000000000" pitchFamily="2" charset="0"/>
                        </a:rPr>
                        <a:t>Tasks</a:t>
                      </a:r>
                      <a:endParaRPr lang="tr-TR" sz="1600" b="1" i="0" u="none" strike="noStrike" dirty="0">
                        <a:solidFill>
                          <a:srgbClr val="FFFFFF"/>
                        </a:solidFill>
                        <a:effectLst/>
                        <a:latin typeface="Montserrat" panose="00000500000000000000" pitchFamily="2"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algn="l" fontAlgn="b"/>
                      <a:r>
                        <a:rPr lang="tr-TR" sz="1600" b="1" i="0" u="none" strike="noStrike" dirty="0">
                          <a:solidFill>
                            <a:srgbClr val="FFFFFF"/>
                          </a:solidFill>
                          <a:effectLst/>
                          <a:latin typeface="Montserrat" panose="00000500000000000000" pitchFamily="2" charset="0"/>
                        </a:rPr>
                        <a:t>Time (</a:t>
                      </a:r>
                      <a:r>
                        <a:rPr lang="tr-TR" sz="1600" b="1" i="0" u="none" strike="noStrike" dirty="0" err="1">
                          <a:solidFill>
                            <a:srgbClr val="FFFFFF"/>
                          </a:solidFill>
                          <a:effectLst/>
                          <a:latin typeface="Montserrat" panose="00000500000000000000" pitchFamily="2" charset="0"/>
                        </a:rPr>
                        <a:t>minutes</a:t>
                      </a:r>
                      <a:r>
                        <a:rPr lang="tr-TR" sz="1600" b="1" i="0" u="none" strike="noStrike" dirty="0">
                          <a:solidFill>
                            <a:srgbClr val="FFFFFF"/>
                          </a:solidFill>
                          <a:effectLst/>
                          <a:latin typeface="Montserrat" panose="00000500000000000000" pitchFamily="2"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extLst>
                  <a:ext uri="{0D108BD9-81ED-4DB2-BD59-A6C34878D82A}">
                    <a16:rowId xmlns:a16="http://schemas.microsoft.com/office/drawing/2014/main" val="279917647"/>
                  </a:ext>
                </a:extLst>
              </a:tr>
              <a:tr h="836511">
                <a:tc>
                  <a:txBody>
                    <a:bodyPr/>
                    <a:lstStyle/>
                    <a:p>
                      <a:pPr algn="l" fontAlgn="b"/>
                      <a:r>
                        <a:rPr lang="en-US" sz="1600" b="0" i="0" u="none" strike="noStrike" dirty="0">
                          <a:solidFill>
                            <a:srgbClr val="002060"/>
                          </a:solidFill>
                          <a:effectLst/>
                          <a:latin typeface="Montserrat" panose="00000500000000000000" pitchFamily="2" charset="0"/>
                        </a:rPr>
                        <a:t>200-800</a:t>
                      </a:r>
                      <a:endParaRPr lang="tr-TR" sz="1600" b="0" i="0" u="none" strike="noStrike" dirty="0">
                        <a:solidFill>
                          <a:srgbClr val="002060"/>
                        </a:solidFill>
                        <a:effectLst/>
                        <a:latin typeface="Montserrat" panose="00000500000000000000" pitchFamily="2"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l" fontAlgn="b"/>
                      <a:r>
                        <a:rPr lang="tr-TR" sz="1600" b="0" i="0" u="none" strike="noStrike" dirty="0">
                          <a:solidFill>
                            <a:srgbClr val="002060"/>
                          </a:solidFill>
                          <a:effectLst/>
                          <a:latin typeface="Montserrat" panose="00000500000000000000" pitchFamily="2" charset="0"/>
                        </a:rPr>
                        <a:t>Reading </a:t>
                      </a:r>
                      <a:r>
                        <a:rPr lang="tr-TR" sz="1600" b="0" i="0" u="none" strike="noStrike" dirty="0" err="1">
                          <a:solidFill>
                            <a:srgbClr val="002060"/>
                          </a:solidFill>
                          <a:effectLst/>
                          <a:latin typeface="Montserrat" panose="00000500000000000000" pitchFamily="2" charset="0"/>
                        </a:rPr>
                        <a:t>and</a:t>
                      </a:r>
                      <a:r>
                        <a:rPr lang="tr-TR" sz="1600" b="0" i="0" u="none" strike="noStrike" dirty="0">
                          <a:solidFill>
                            <a:srgbClr val="002060"/>
                          </a:solidFill>
                          <a:effectLst/>
                          <a:latin typeface="Montserrat" panose="00000500000000000000" pitchFamily="2" charset="0"/>
                        </a:rPr>
                        <a:t> </a:t>
                      </a:r>
                      <a:r>
                        <a:rPr lang="tr-TR" sz="1600" b="0" i="0" u="none" strike="noStrike" dirty="0" err="1">
                          <a:solidFill>
                            <a:srgbClr val="002060"/>
                          </a:solidFill>
                          <a:effectLst/>
                          <a:latin typeface="Montserrat" panose="00000500000000000000" pitchFamily="2" charset="0"/>
                        </a:rPr>
                        <a:t>Writing</a:t>
                      </a:r>
                      <a:endParaRPr lang="tr-TR" sz="1600" b="0" i="0" u="none" strike="noStrike" dirty="0">
                        <a:solidFill>
                          <a:srgbClr val="002060"/>
                        </a:solidFill>
                        <a:effectLst/>
                        <a:latin typeface="Montserrat" panose="00000500000000000000" pitchFamily="2"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l" fontAlgn="b"/>
                      <a:r>
                        <a:rPr lang="tr-TR" sz="1600" b="0" i="0" u="none" strike="noStrike" dirty="0">
                          <a:solidFill>
                            <a:srgbClr val="002060"/>
                          </a:solidFill>
                          <a:effectLst/>
                          <a:latin typeface="Montserrat" panose="00000500000000000000" pitchFamily="2"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l" fontAlgn="b"/>
                      <a:r>
                        <a:rPr lang="en-US" sz="1600" b="0" i="0" u="none" strike="noStrike" dirty="0">
                          <a:solidFill>
                            <a:srgbClr val="002060"/>
                          </a:solidFill>
                          <a:effectLst/>
                          <a:latin typeface="Montserrat" panose="00000500000000000000" pitchFamily="2" charset="0"/>
                        </a:rPr>
                        <a:t>Module 1: 32</a:t>
                      </a:r>
                    </a:p>
                    <a:p>
                      <a:pPr algn="l" fontAlgn="b"/>
                      <a:r>
                        <a:rPr lang="en-US" sz="1600" b="0" i="0" u="none" strike="noStrike" dirty="0">
                          <a:solidFill>
                            <a:srgbClr val="002060"/>
                          </a:solidFill>
                          <a:effectLst/>
                          <a:latin typeface="Montserrat" panose="00000500000000000000" pitchFamily="2" charset="0"/>
                        </a:rPr>
                        <a:t>Module 2: 32</a:t>
                      </a:r>
                      <a:endParaRPr lang="tr-TR" sz="1600" b="0" i="0" u="none" strike="noStrike" dirty="0">
                        <a:solidFill>
                          <a:srgbClr val="002060"/>
                        </a:solidFill>
                        <a:effectLst/>
                        <a:latin typeface="Montserrat" panose="00000500000000000000" pitchFamily="2"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4228215360"/>
                  </a:ext>
                </a:extLst>
              </a:tr>
              <a:tr h="648072">
                <a:tc>
                  <a:txBody>
                    <a:bodyPr/>
                    <a:lstStyle/>
                    <a:p>
                      <a:pPr algn="l" fontAlgn="b"/>
                      <a:r>
                        <a:rPr lang="en-US" sz="1600" b="0" i="0" u="none" strike="noStrike" dirty="0">
                          <a:solidFill>
                            <a:srgbClr val="002060"/>
                          </a:solidFill>
                          <a:effectLst/>
                          <a:latin typeface="Montserrat" panose="00000500000000000000" pitchFamily="2" charset="0"/>
                        </a:rPr>
                        <a:t>200-800</a:t>
                      </a:r>
                      <a:endParaRPr lang="tr-TR" sz="1600" b="0" i="0" u="none" strike="noStrike" dirty="0">
                        <a:solidFill>
                          <a:srgbClr val="002060"/>
                        </a:solidFill>
                        <a:effectLst/>
                        <a:latin typeface="Montserrat" panose="00000500000000000000" pitchFamily="2"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1600" b="0" i="0" u="none" strike="noStrike" dirty="0">
                          <a:solidFill>
                            <a:srgbClr val="002060"/>
                          </a:solidFill>
                          <a:effectLst/>
                          <a:latin typeface="Montserrat" panose="00000500000000000000" pitchFamily="2" charset="0"/>
                        </a:rPr>
                        <a:t>Math</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1600" b="0" i="0" u="none" strike="noStrike" dirty="0">
                          <a:solidFill>
                            <a:srgbClr val="002060"/>
                          </a:solidFill>
                          <a:effectLst/>
                          <a:latin typeface="Montserrat" panose="00000500000000000000" pitchFamily="2" charset="0"/>
                        </a:rPr>
                        <a:t>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2060"/>
                          </a:solidFill>
                          <a:effectLst/>
                          <a:latin typeface="Montserrat" panose="00000500000000000000" pitchFamily="2" charset="0"/>
                        </a:rPr>
                        <a:t>Module 1: 35</a:t>
                      </a:r>
                    </a:p>
                    <a:p>
                      <a:pPr algn="l" fontAlgn="b"/>
                      <a:r>
                        <a:rPr lang="en-US" sz="1600" b="0" i="0" u="none" strike="noStrike" dirty="0">
                          <a:solidFill>
                            <a:srgbClr val="002060"/>
                          </a:solidFill>
                          <a:effectLst/>
                          <a:latin typeface="Montserrat" panose="00000500000000000000" pitchFamily="2" charset="0"/>
                        </a:rPr>
                        <a:t>Module 2: 35</a:t>
                      </a:r>
                      <a:endParaRPr lang="tr-TR" sz="1600" b="0" i="0" u="none" strike="noStrike" dirty="0">
                        <a:solidFill>
                          <a:srgbClr val="002060"/>
                        </a:solidFill>
                        <a:effectLst/>
                        <a:latin typeface="Montserrat" panose="00000500000000000000" pitchFamily="2"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3858060"/>
                  </a:ext>
                </a:extLst>
              </a:tr>
              <a:tr h="634100">
                <a:tc>
                  <a:txBody>
                    <a:bodyPr/>
                    <a:lstStyle/>
                    <a:p>
                      <a:pPr algn="l" fontAlgn="b"/>
                      <a:r>
                        <a:rPr lang="en-US" sz="1600" b="0" i="0" u="none" strike="noStrike" dirty="0">
                          <a:solidFill>
                            <a:srgbClr val="002060"/>
                          </a:solidFill>
                          <a:effectLst/>
                          <a:latin typeface="Montserrat" panose="00000500000000000000" pitchFamily="2" charset="0"/>
                        </a:rPr>
                        <a:t>400-1600</a:t>
                      </a:r>
                      <a:endParaRPr lang="tr-TR" sz="1600" b="0" i="0" u="none" strike="noStrike" dirty="0">
                        <a:solidFill>
                          <a:srgbClr val="002060"/>
                        </a:solidFill>
                        <a:effectLst/>
                        <a:latin typeface="Montserrat" panose="00000500000000000000" pitchFamily="2"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l" fontAlgn="b"/>
                      <a:r>
                        <a:rPr lang="tr-TR" sz="1600" b="0" i="0" u="none" strike="noStrike" dirty="0">
                          <a:solidFill>
                            <a:srgbClr val="002060"/>
                          </a:solidFill>
                          <a:effectLst/>
                          <a:latin typeface="Montserrat" panose="00000500000000000000" pitchFamily="2" charset="0"/>
                        </a:rPr>
                        <a:t>Total</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l" fontAlgn="b"/>
                      <a:r>
                        <a:rPr lang="tr-TR" sz="1600" b="0" i="0" u="none" strike="noStrike" dirty="0">
                          <a:solidFill>
                            <a:srgbClr val="002060"/>
                          </a:solidFill>
                          <a:effectLst/>
                          <a:latin typeface="Montserrat" panose="00000500000000000000" pitchFamily="2"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l" fontAlgn="b"/>
                      <a:r>
                        <a:rPr lang="tr-TR" sz="1600" b="0" i="0" u="none" strike="noStrike" dirty="0">
                          <a:solidFill>
                            <a:srgbClr val="002060"/>
                          </a:solidFill>
                          <a:effectLst/>
                          <a:latin typeface="Montserrat" panose="00000500000000000000" pitchFamily="2" charset="0"/>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1607849188"/>
                  </a:ext>
                </a:extLst>
              </a:tr>
            </a:tbl>
          </a:graphicData>
        </a:graphic>
      </p:graphicFrame>
    </p:spTree>
    <p:extLst>
      <p:ext uri="{BB962C8B-B14F-4D97-AF65-F5344CB8AC3E}">
        <p14:creationId xmlns:p14="http://schemas.microsoft.com/office/powerpoint/2010/main" val="3767626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84D251-699B-1B3B-80B1-38788939C7AD}"/>
              </a:ext>
            </a:extLst>
          </p:cNvPr>
          <p:cNvSpPr>
            <a:spLocks noGrp="1"/>
          </p:cNvSpPr>
          <p:nvPr>
            <p:ph type="title"/>
          </p:nvPr>
        </p:nvSpPr>
        <p:spPr/>
        <p:txBody>
          <a:bodyPr/>
          <a:lstStyle/>
          <a:p>
            <a:r>
              <a:rPr lang="en-US" b="1" dirty="0">
                <a:solidFill>
                  <a:srgbClr val="C00000"/>
                </a:solidFill>
                <a:latin typeface="Montserrat" panose="00000500000000000000" pitchFamily="2" charset="0"/>
              </a:rPr>
              <a:t>Test </a:t>
            </a:r>
            <a:r>
              <a:rPr lang="en-US" b="1" dirty="0" err="1">
                <a:solidFill>
                  <a:srgbClr val="C00000"/>
                </a:solidFill>
                <a:latin typeface="Montserrat" panose="00000500000000000000" pitchFamily="2" charset="0"/>
              </a:rPr>
              <a:t>Detayları</a:t>
            </a:r>
            <a:endParaRPr lang="tr-TR" b="1" dirty="0">
              <a:solidFill>
                <a:srgbClr val="C00000"/>
              </a:solidFill>
              <a:latin typeface="Montserrat" panose="00000500000000000000" pitchFamily="2" charset="0"/>
            </a:endParaRPr>
          </a:p>
        </p:txBody>
      </p:sp>
      <p:sp>
        <p:nvSpPr>
          <p:cNvPr id="4" name="Content Placeholder 3">
            <a:extLst>
              <a:ext uri="{FF2B5EF4-FFF2-40B4-BE49-F238E27FC236}">
                <a16:creationId xmlns:a16="http://schemas.microsoft.com/office/drawing/2014/main" id="{556D83CC-A5BC-7565-DC59-7AF842A482D5}"/>
              </a:ext>
            </a:extLst>
          </p:cNvPr>
          <p:cNvSpPr>
            <a:spLocks noGrp="1"/>
          </p:cNvSpPr>
          <p:nvPr>
            <p:ph idx="1"/>
          </p:nvPr>
        </p:nvSpPr>
        <p:spPr/>
        <p:txBody>
          <a:bodyPr>
            <a:normAutofit/>
          </a:bodyPr>
          <a:lstStyle/>
          <a:p>
            <a:r>
              <a:rPr lang="en-US" sz="2000" dirty="0" err="1">
                <a:solidFill>
                  <a:srgbClr val="002060"/>
                </a:solidFill>
                <a:latin typeface="Montserrat" panose="00000500000000000000" pitchFamily="2" charset="0"/>
              </a:rPr>
              <a:t>İki</a:t>
            </a:r>
            <a:r>
              <a:rPr lang="en-US" sz="2000" dirty="0">
                <a:solidFill>
                  <a:srgbClr val="002060"/>
                </a:solidFill>
                <a:latin typeface="Montserrat" panose="00000500000000000000" pitchFamily="2" charset="0"/>
              </a:rPr>
              <a:t> </a:t>
            </a:r>
            <a:r>
              <a:rPr lang="en-US" sz="2000" dirty="0" err="1">
                <a:solidFill>
                  <a:srgbClr val="002060"/>
                </a:solidFill>
                <a:latin typeface="Montserrat" panose="00000500000000000000" pitchFamily="2" charset="0"/>
              </a:rPr>
              <a:t>bölüm</a:t>
            </a:r>
            <a:r>
              <a:rPr lang="en-US" sz="2000" dirty="0">
                <a:solidFill>
                  <a:srgbClr val="002060"/>
                </a:solidFill>
                <a:latin typeface="Montserrat" panose="00000500000000000000" pitchFamily="2" charset="0"/>
              </a:rPr>
              <a:t> </a:t>
            </a:r>
            <a:r>
              <a:rPr lang="en-US" sz="2000" dirty="0" err="1">
                <a:solidFill>
                  <a:srgbClr val="002060"/>
                </a:solidFill>
                <a:latin typeface="Montserrat" panose="00000500000000000000" pitchFamily="2" charset="0"/>
              </a:rPr>
              <a:t>arasında</a:t>
            </a:r>
            <a:r>
              <a:rPr lang="en-US" sz="2000" dirty="0">
                <a:solidFill>
                  <a:srgbClr val="002060"/>
                </a:solidFill>
                <a:latin typeface="Montserrat" panose="00000500000000000000" pitchFamily="2" charset="0"/>
              </a:rPr>
              <a:t> 10 </a:t>
            </a:r>
            <a:r>
              <a:rPr lang="en-US" sz="2000" dirty="0" err="1">
                <a:solidFill>
                  <a:srgbClr val="002060"/>
                </a:solidFill>
                <a:latin typeface="Montserrat" panose="00000500000000000000" pitchFamily="2" charset="0"/>
              </a:rPr>
              <a:t>dakikalık</a:t>
            </a:r>
            <a:r>
              <a:rPr lang="en-US" sz="2000" dirty="0">
                <a:solidFill>
                  <a:srgbClr val="002060"/>
                </a:solidFill>
                <a:latin typeface="Montserrat" panose="00000500000000000000" pitchFamily="2" charset="0"/>
              </a:rPr>
              <a:t> </a:t>
            </a:r>
            <a:r>
              <a:rPr lang="en-US" sz="2000" dirty="0" err="1">
                <a:solidFill>
                  <a:srgbClr val="002060"/>
                </a:solidFill>
                <a:latin typeface="Montserrat" panose="00000500000000000000" pitchFamily="2" charset="0"/>
              </a:rPr>
              <a:t>ara</a:t>
            </a:r>
            <a:r>
              <a:rPr lang="en-US" sz="2000" dirty="0">
                <a:solidFill>
                  <a:srgbClr val="002060"/>
                </a:solidFill>
                <a:latin typeface="Montserrat" panose="00000500000000000000" pitchFamily="2" charset="0"/>
              </a:rPr>
              <a:t> </a:t>
            </a:r>
            <a:r>
              <a:rPr lang="en-US" sz="2000" dirty="0" err="1">
                <a:solidFill>
                  <a:srgbClr val="002060"/>
                </a:solidFill>
                <a:latin typeface="Montserrat" panose="00000500000000000000" pitchFamily="2" charset="0"/>
              </a:rPr>
              <a:t>olur</a:t>
            </a:r>
            <a:endParaRPr lang="en-US" sz="2000" dirty="0">
              <a:solidFill>
                <a:srgbClr val="002060"/>
              </a:solidFill>
              <a:latin typeface="Montserrat" panose="00000500000000000000" pitchFamily="2" charset="0"/>
            </a:endParaRPr>
          </a:p>
          <a:p>
            <a:r>
              <a:rPr lang="tr-TR" sz="2000" dirty="0">
                <a:solidFill>
                  <a:srgbClr val="002060"/>
                </a:solidFill>
                <a:latin typeface="Montserrat" panose="00000500000000000000" pitchFamily="2" charset="0"/>
              </a:rPr>
              <a:t>Her bölümün ilk modülü kolay, orta ve zor soruların karışımını içerir. </a:t>
            </a:r>
            <a:r>
              <a:rPr lang="en-US" sz="2000" dirty="0">
                <a:solidFill>
                  <a:srgbClr val="002060"/>
                </a:solidFill>
                <a:latin typeface="Montserrat" panose="00000500000000000000" pitchFamily="2" charset="0"/>
              </a:rPr>
              <a:t>İ</a:t>
            </a:r>
            <a:r>
              <a:rPr lang="tr-TR" sz="2000" dirty="0" err="1">
                <a:solidFill>
                  <a:srgbClr val="002060"/>
                </a:solidFill>
                <a:latin typeface="Montserrat" panose="00000500000000000000" pitchFamily="2" charset="0"/>
              </a:rPr>
              <a:t>lk</a:t>
            </a:r>
            <a:r>
              <a:rPr lang="tr-TR" sz="2000" dirty="0">
                <a:solidFill>
                  <a:srgbClr val="002060"/>
                </a:solidFill>
                <a:latin typeface="Montserrat" panose="00000500000000000000" pitchFamily="2" charset="0"/>
              </a:rPr>
              <a:t> modüldeki performans</a:t>
            </a:r>
            <a:r>
              <a:rPr lang="en-US" sz="2000" dirty="0">
                <a:solidFill>
                  <a:srgbClr val="002060"/>
                </a:solidFill>
                <a:latin typeface="Montserrat" panose="00000500000000000000" pitchFamily="2" charset="0"/>
              </a:rPr>
              <a:t>a</a:t>
            </a:r>
            <a:r>
              <a:rPr lang="tr-TR" sz="2000" dirty="0">
                <a:solidFill>
                  <a:srgbClr val="002060"/>
                </a:solidFill>
                <a:latin typeface="Montserrat" panose="00000500000000000000" pitchFamily="2" charset="0"/>
              </a:rPr>
              <a:t> bağlı olarak, ikinci modül soruları ya daha zor ya da daha </a:t>
            </a:r>
            <a:r>
              <a:rPr lang="en-US" sz="2000" dirty="0" err="1">
                <a:solidFill>
                  <a:srgbClr val="002060"/>
                </a:solidFill>
                <a:latin typeface="Montserrat" panose="00000500000000000000" pitchFamily="2" charset="0"/>
              </a:rPr>
              <a:t>kolay</a:t>
            </a:r>
            <a:r>
              <a:rPr lang="en-US" sz="2000" dirty="0">
                <a:solidFill>
                  <a:srgbClr val="002060"/>
                </a:solidFill>
                <a:latin typeface="Montserrat" panose="00000500000000000000" pitchFamily="2" charset="0"/>
              </a:rPr>
              <a:t> </a:t>
            </a:r>
            <a:r>
              <a:rPr lang="tr-TR" sz="2000" dirty="0">
                <a:solidFill>
                  <a:srgbClr val="002060"/>
                </a:solidFill>
                <a:latin typeface="Montserrat" panose="00000500000000000000" pitchFamily="2" charset="0"/>
              </a:rPr>
              <a:t>olacaktır.</a:t>
            </a:r>
            <a:endParaRPr lang="en-US" sz="2000" dirty="0">
              <a:solidFill>
                <a:srgbClr val="002060"/>
              </a:solidFill>
              <a:latin typeface="Montserrat" panose="00000500000000000000" pitchFamily="2" charset="0"/>
            </a:endParaRPr>
          </a:p>
          <a:p>
            <a:r>
              <a:rPr lang="tr-TR" sz="2000" dirty="0">
                <a:solidFill>
                  <a:srgbClr val="002060"/>
                </a:solidFill>
                <a:latin typeface="Montserrat" panose="00000500000000000000" pitchFamily="2" charset="0"/>
              </a:rPr>
              <a:t>Soruların çoğu çoktan seçmeli</a:t>
            </a:r>
            <a:r>
              <a:rPr lang="en-US" sz="2000" dirty="0" err="1">
                <a:solidFill>
                  <a:srgbClr val="002060"/>
                </a:solidFill>
                <a:latin typeface="Montserrat" panose="00000500000000000000" pitchFamily="2" charset="0"/>
              </a:rPr>
              <a:t>dir</a:t>
            </a:r>
            <a:r>
              <a:rPr lang="en-US" sz="2000" dirty="0">
                <a:solidFill>
                  <a:srgbClr val="002060"/>
                </a:solidFill>
                <a:latin typeface="Montserrat" panose="00000500000000000000" pitchFamily="2" charset="0"/>
              </a:rPr>
              <a:t>, </a:t>
            </a:r>
            <a:r>
              <a:rPr lang="tr-TR" sz="2000" dirty="0">
                <a:solidFill>
                  <a:srgbClr val="002060"/>
                </a:solidFill>
                <a:latin typeface="Montserrat" panose="00000500000000000000" pitchFamily="2" charset="0"/>
              </a:rPr>
              <a:t>bazı matematik soruları</a:t>
            </a:r>
            <a:r>
              <a:rPr lang="en-US" sz="2000" dirty="0" err="1">
                <a:solidFill>
                  <a:srgbClr val="002060"/>
                </a:solidFill>
                <a:latin typeface="Montserrat" panose="00000500000000000000" pitchFamily="2" charset="0"/>
              </a:rPr>
              <a:t>nda</a:t>
            </a:r>
            <a:r>
              <a:rPr lang="tr-TR" sz="2000" dirty="0">
                <a:solidFill>
                  <a:srgbClr val="002060"/>
                </a:solidFill>
                <a:latin typeface="Montserrat" panose="00000500000000000000" pitchFamily="2" charset="0"/>
              </a:rPr>
              <a:t> cevabı </a:t>
            </a:r>
            <a:r>
              <a:rPr lang="en-US" sz="2000" dirty="0" err="1">
                <a:solidFill>
                  <a:srgbClr val="002060"/>
                </a:solidFill>
                <a:latin typeface="Montserrat" panose="00000500000000000000" pitchFamily="2" charset="0"/>
              </a:rPr>
              <a:t>bulmanız</a:t>
            </a:r>
            <a:r>
              <a:rPr lang="tr-TR" sz="2000" dirty="0">
                <a:solidFill>
                  <a:srgbClr val="002060"/>
                </a:solidFill>
                <a:latin typeface="Montserrat" panose="00000500000000000000" pitchFamily="2" charset="0"/>
              </a:rPr>
              <a:t> iste</a:t>
            </a:r>
            <a:r>
              <a:rPr lang="en-US" sz="2000" dirty="0" err="1">
                <a:solidFill>
                  <a:srgbClr val="002060"/>
                </a:solidFill>
                <a:latin typeface="Montserrat" panose="00000500000000000000" pitchFamily="2" charset="0"/>
              </a:rPr>
              <a:t>nir</a:t>
            </a:r>
            <a:r>
              <a:rPr lang="tr-TR" sz="2000" dirty="0">
                <a:solidFill>
                  <a:srgbClr val="002060"/>
                </a:solidFill>
                <a:latin typeface="Montserrat" panose="00000500000000000000" pitchFamily="2" charset="0"/>
              </a:rPr>
              <a:t>.</a:t>
            </a:r>
            <a:endParaRPr lang="en-US" sz="2000" dirty="0">
              <a:solidFill>
                <a:srgbClr val="002060"/>
              </a:solidFill>
              <a:latin typeface="Montserrat" panose="00000500000000000000" pitchFamily="2" charset="0"/>
            </a:endParaRPr>
          </a:p>
          <a:p>
            <a:r>
              <a:rPr lang="tr-TR" sz="2000" dirty="0">
                <a:solidFill>
                  <a:srgbClr val="002060"/>
                </a:solidFill>
                <a:latin typeface="Montserrat" panose="00000500000000000000" pitchFamily="2" charset="0"/>
              </a:rPr>
              <a:t>Tüm sorularda tahminde bulunmanın bir cezası yoktur: emin değilseniz, cevabı boş bırakmaktansa tahminde bulunmak daha iyidir.</a:t>
            </a:r>
          </a:p>
        </p:txBody>
      </p:sp>
    </p:spTree>
    <p:extLst>
      <p:ext uri="{BB962C8B-B14F-4D97-AF65-F5344CB8AC3E}">
        <p14:creationId xmlns:p14="http://schemas.microsoft.com/office/powerpoint/2010/main" val="3249506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D8C8-5C79-1786-1A51-88797F96F33D}"/>
              </a:ext>
            </a:extLst>
          </p:cNvPr>
          <p:cNvSpPr>
            <a:spLocks noGrp="1"/>
          </p:cNvSpPr>
          <p:nvPr>
            <p:ph type="title"/>
          </p:nvPr>
        </p:nvSpPr>
        <p:spPr/>
        <p:txBody>
          <a:bodyPr>
            <a:normAutofit/>
          </a:bodyPr>
          <a:lstStyle/>
          <a:p>
            <a:r>
              <a:rPr lang="en-US" sz="3200" b="1" dirty="0">
                <a:solidFill>
                  <a:srgbClr val="C00000"/>
                </a:solidFill>
                <a:latin typeface="Montserrat" panose="00000500000000000000" pitchFamily="2" charset="0"/>
              </a:rPr>
              <a:t>Okuma </a:t>
            </a:r>
            <a:r>
              <a:rPr lang="en-US" sz="3200" b="1" dirty="0" err="1">
                <a:solidFill>
                  <a:srgbClr val="C00000"/>
                </a:solidFill>
                <a:latin typeface="Montserrat" panose="00000500000000000000" pitchFamily="2" charset="0"/>
              </a:rPr>
              <a:t>Yazma</a:t>
            </a:r>
            <a:endParaRPr lang="tr-TR" sz="3200" b="1" dirty="0">
              <a:solidFill>
                <a:srgbClr val="C00000"/>
              </a:solidFill>
              <a:latin typeface="Montserrat" panose="00000500000000000000" pitchFamily="2" charset="0"/>
            </a:endParaRPr>
          </a:p>
        </p:txBody>
      </p:sp>
      <p:sp>
        <p:nvSpPr>
          <p:cNvPr id="3" name="Content Placeholder 2">
            <a:extLst>
              <a:ext uri="{FF2B5EF4-FFF2-40B4-BE49-F238E27FC236}">
                <a16:creationId xmlns:a16="http://schemas.microsoft.com/office/drawing/2014/main" id="{C5940FC8-5E70-5A18-566D-90C9879AE584}"/>
              </a:ext>
            </a:extLst>
          </p:cNvPr>
          <p:cNvSpPr>
            <a:spLocks noGrp="1"/>
          </p:cNvSpPr>
          <p:nvPr>
            <p:ph idx="1"/>
          </p:nvPr>
        </p:nvSpPr>
        <p:spPr/>
        <p:txBody>
          <a:bodyPr>
            <a:normAutofit/>
          </a:bodyPr>
          <a:lstStyle/>
          <a:p>
            <a:r>
              <a:rPr lang="en-US" sz="2400" dirty="0">
                <a:solidFill>
                  <a:srgbClr val="002060"/>
                </a:solidFill>
                <a:latin typeface="Montserrat" panose="00000500000000000000" pitchFamily="2" charset="0"/>
              </a:rPr>
              <a:t>Bu </a:t>
            </a:r>
            <a:r>
              <a:rPr lang="en-US" sz="2400" dirty="0" err="1">
                <a:solidFill>
                  <a:srgbClr val="002060"/>
                </a:solidFill>
                <a:latin typeface="Montserrat" panose="00000500000000000000" pitchFamily="2" charset="0"/>
              </a:rPr>
              <a:t>bölüm</a:t>
            </a:r>
            <a:r>
              <a:rPr lang="tr-TR" sz="2400" dirty="0">
                <a:solidFill>
                  <a:srgbClr val="002060"/>
                </a:solidFill>
                <a:latin typeface="Montserrat" panose="00000500000000000000" pitchFamily="2" charset="0"/>
              </a:rPr>
              <a:t>, kısa okuma pasajları ve ardından tek bir çoktan seçmeli soru sunar. </a:t>
            </a:r>
            <a:endParaRPr lang="en-US" sz="2400" dirty="0">
              <a:solidFill>
                <a:srgbClr val="002060"/>
              </a:solidFill>
              <a:latin typeface="Montserrat" panose="00000500000000000000" pitchFamily="2" charset="0"/>
            </a:endParaRPr>
          </a:p>
          <a:p>
            <a:r>
              <a:rPr lang="en-US" sz="2400" dirty="0">
                <a:solidFill>
                  <a:srgbClr val="002060"/>
                </a:solidFill>
                <a:latin typeface="Montserrat" panose="00000500000000000000" pitchFamily="2" charset="0"/>
              </a:rPr>
              <a:t>S</a:t>
            </a:r>
            <a:r>
              <a:rPr lang="tr-TR" sz="2400" dirty="0" err="1">
                <a:solidFill>
                  <a:srgbClr val="002060"/>
                </a:solidFill>
                <a:latin typeface="Montserrat" panose="00000500000000000000" pitchFamily="2" charset="0"/>
              </a:rPr>
              <a:t>orular</a:t>
            </a:r>
            <a:r>
              <a:rPr lang="tr-TR" sz="2400" dirty="0">
                <a:solidFill>
                  <a:srgbClr val="002060"/>
                </a:solidFill>
                <a:latin typeface="Montserrat" panose="00000500000000000000" pitchFamily="2" charset="0"/>
              </a:rPr>
              <a:t> dört içerik alanından birini temsil eder: </a:t>
            </a:r>
            <a:r>
              <a:rPr lang="en-US" sz="2400" dirty="0" err="1">
                <a:solidFill>
                  <a:srgbClr val="002060"/>
                </a:solidFill>
                <a:latin typeface="Montserrat" panose="00000500000000000000" pitchFamily="2" charset="0"/>
              </a:rPr>
              <a:t>Beceri</a:t>
            </a:r>
            <a:r>
              <a:rPr lang="tr-TR" sz="2400" dirty="0">
                <a:solidFill>
                  <a:srgbClr val="002060"/>
                </a:solidFill>
                <a:latin typeface="Montserrat" panose="00000500000000000000" pitchFamily="2" charset="0"/>
              </a:rPr>
              <a:t> ve Yapı, Bilgi ve Fikirler, Standart İngilizce Kuralları ve Fikirlerin İfadesi.</a:t>
            </a:r>
            <a:endParaRPr lang="en-US" sz="2400" dirty="0">
              <a:solidFill>
                <a:srgbClr val="002060"/>
              </a:solidFill>
              <a:latin typeface="Montserrat" panose="00000500000000000000" pitchFamily="2" charset="0"/>
            </a:endParaRPr>
          </a:p>
          <a:p>
            <a:r>
              <a:rPr lang="en-US" sz="2400" dirty="0">
                <a:solidFill>
                  <a:srgbClr val="002060"/>
                </a:solidFill>
                <a:latin typeface="Montserrat" panose="00000500000000000000" pitchFamily="2" charset="0"/>
              </a:rPr>
              <a:t>P</a:t>
            </a:r>
            <a:r>
              <a:rPr lang="tr-TR" sz="2400" dirty="0" err="1">
                <a:solidFill>
                  <a:srgbClr val="002060"/>
                </a:solidFill>
                <a:latin typeface="Montserrat" panose="00000500000000000000" pitchFamily="2" charset="0"/>
              </a:rPr>
              <a:t>asajlar</a:t>
            </a:r>
            <a:r>
              <a:rPr lang="tr-TR" sz="2400" dirty="0">
                <a:solidFill>
                  <a:srgbClr val="002060"/>
                </a:solidFill>
                <a:latin typeface="Montserrat" panose="00000500000000000000" pitchFamily="2" charset="0"/>
              </a:rPr>
              <a:t> 25 ile 150 kelime arasında değişmektedir</a:t>
            </a:r>
            <a:r>
              <a:rPr lang="en-US" sz="2400" dirty="0">
                <a:solidFill>
                  <a:srgbClr val="002060"/>
                </a:solidFill>
                <a:latin typeface="Montserrat" panose="00000500000000000000" pitchFamily="2" charset="0"/>
              </a:rPr>
              <a:t>, </a:t>
            </a:r>
            <a:r>
              <a:rPr lang="tr-TR" sz="2400" dirty="0">
                <a:solidFill>
                  <a:srgbClr val="002060"/>
                </a:solidFill>
                <a:latin typeface="Montserrat" panose="00000500000000000000" pitchFamily="2" charset="0"/>
              </a:rPr>
              <a:t> edebiyat, tarih/sosyal bilimler, beşeri bilimler ve bilim konu alanlarını temsil eder.</a:t>
            </a:r>
          </a:p>
        </p:txBody>
      </p:sp>
    </p:spTree>
    <p:extLst>
      <p:ext uri="{BB962C8B-B14F-4D97-AF65-F5344CB8AC3E}">
        <p14:creationId xmlns:p14="http://schemas.microsoft.com/office/powerpoint/2010/main" val="829465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6047E-A257-9B9B-D8E4-7495C79A5DB5}"/>
              </a:ext>
            </a:extLst>
          </p:cNvPr>
          <p:cNvSpPr>
            <a:spLocks noGrp="1"/>
          </p:cNvSpPr>
          <p:nvPr>
            <p:ph type="title"/>
          </p:nvPr>
        </p:nvSpPr>
        <p:spPr/>
        <p:txBody>
          <a:bodyPr>
            <a:normAutofit/>
          </a:bodyPr>
          <a:lstStyle/>
          <a:p>
            <a:r>
              <a:rPr lang="en-US" sz="3200" b="1" dirty="0">
                <a:solidFill>
                  <a:srgbClr val="C00000"/>
                </a:solidFill>
                <a:latin typeface="Montserrat" panose="00000500000000000000" pitchFamily="2" charset="0"/>
              </a:rPr>
              <a:t>RW question</a:t>
            </a:r>
            <a:endParaRPr lang="tr-TR" sz="3200" b="1" dirty="0">
              <a:solidFill>
                <a:srgbClr val="C00000"/>
              </a:solidFill>
              <a:latin typeface="Montserrat" panose="00000500000000000000" pitchFamily="2" charset="0"/>
            </a:endParaRPr>
          </a:p>
        </p:txBody>
      </p:sp>
      <p:sp>
        <p:nvSpPr>
          <p:cNvPr id="3" name="Content Placeholder 2">
            <a:extLst>
              <a:ext uri="{FF2B5EF4-FFF2-40B4-BE49-F238E27FC236}">
                <a16:creationId xmlns:a16="http://schemas.microsoft.com/office/drawing/2014/main" id="{EFB7A1CC-C55E-F79A-C1EF-C7E5EF35E810}"/>
              </a:ext>
            </a:extLst>
          </p:cNvPr>
          <p:cNvSpPr>
            <a:spLocks noGrp="1"/>
          </p:cNvSpPr>
          <p:nvPr>
            <p:ph idx="1"/>
          </p:nvPr>
        </p:nvSpPr>
        <p:spPr/>
        <p:txBody>
          <a:bodyPr>
            <a:normAutofit fontScale="62500" lnSpcReduction="20000"/>
          </a:bodyPr>
          <a:lstStyle/>
          <a:p>
            <a:pPr marL="0" indent="0">
              <a:buNone/>
            </a:pPr>
            <a:r>
              <a:rPr lang="en-US" dirty="0">
                <a:latin typeface="Montserrat" panose="00000500000000000000" pitchFamily="2" charset="0"/>
              </a:rPr>
              <a:t>To dye wool, Navajo (Diné) weaver Lillie Taylor uses plants and vegetables from Arizona, where she lives. For example, she achieved the deep reds and browns featured in her 2003 rug In the Path of the Four Seasons by using Arizona dock roots, drying and grinding them before mixing the powder with water to create a dye bath. To intensify the appearance of certain colors, Taylor also sometimes mixes in clay obtained from nearby soil. </a:t>
            </a:r>
          </a:p>
          <a:p>
            <a:pPr marL="0" indent="0">
              <a:buNone/>
            </a:pPr>
            <a:endParaRPr lang="en-US" dirty="0">
              <a:latin typeface="Montserrat" panose="00000500000000000000" pitchFamily="2" charset="0"/>
            </a:endParaRPr>
          </a:p>
          <a:p>
            <a:pPr marL="0" indent="0">
              <a:buNone/>
            </a:pPr>
            <a:r>
              <a:rPr lang="en-US" dirty="0">
                <a:latin typeface="Montserrat" panose="00000500000000000000" pitchFamily="2" charset="0"/>
              </a:rPr>
              <a:t>Q: Which choice best states the main idea of the text? </a:t>
            </a:r>
          </a:p>
          <a:p>
            <a:r>
              <a:rPr lang="en-US" dirty="0">
                <a:latin typeface="Montserrat" panose="00000500000000000000" pitchFamily="2" charset="0"/>
              </a:rPr>
              <a:t>A) Reds and browns are not commonly featured in most of Taylor’s rugs. </a:t>
            </a:r>
          </a:p>
          <a:p>
            <a:r>
              <a:rPr lang="en-US" dirty="0">
                <a:latin typeface="Montserrat" panose="00000500000000000000" pitchFamily="2" charset="0"/>
              </a:rPr>
              <a:t>B) In the Path of the Four Seasons is widely acclaimed for its many colors and innovative weaving techniques. </a:t>
            </a:r>
          </a:p>
          <a:p>
            <a:r>
              <a:rPr lang="en-US" dirty="0">
                <a:latin typeface="Montserrat" panose="00000500000000000000" pitchFamily="2" charset="0"/>
              </a:rPr>
              <a:t>C) Taylor draws on local resources in the approach she uses to dye wool. </a:t>
            </a:r>
          </a:p>
          <a:p>
            <a:r>
              <a:rPr lang="en-US" dirty="0">
                <a:latin typeface="Montserrat" panose="00000500000000000000" pitchFamily="2" charset="0"/>
              </a:rPr>
              <a:t>D) Taylor finds it difficult to locate Arizona dock root in the desert</a:t>
            </a:r>
            <a:r>
              <a:rPr lang="en-US" dirty="0"/>
              <a:t>.</a:t>
            </a:r>
            <a:endParaRPr lang="tr-TR" dirty="0"/>
          </a:p>
        </p:txBody>
      </p:sp>
    </p:spTree>
    <p:extLst>
      <p:ext uri="{BB962C8B-B14F-4D97-AF65-F5344CB8AC3E}">
        <p14:creationId xmlns:p14="http://schemas.microsoft.com/office/powerpoint/2010/main" val="3451080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8FF4-3B47-8C10-5F78-C9CA3B1EE990}"/>
              </a:ext>
            </a:extLst>
          </p:cNvPr>
          <p:cNvSpPr>
            <a:spLocks noGrp="1"/>
          </p:cNvSpPr>
          <p:nvPr>
            <p:ph type="title"/>
          </p:nvPr>
        </p:nvSpPr>
        <p:spPr/>
        <p:txBody>
          <a:bodyPr>
            <a:normAutofit/>
          </a:bodyPr>
          <a:lstStyle/>
          <a:p>
            <a:r>
              <a:rPr lang="en-US" sz="3200" b="1" dirty="0" err="1">
                <a:solidFill>
                  <a:srgbClr val="C00000"/>
                </a:solidFill>
                <a:latin typeface="Montserrat" panose="00000500000000000000" pitchFamily="2" charset="0"/>
              </a:rPr>
              <a:t>Matematik</a:t>
            </a:r>
            <a:endParaRPr lang="tr-TR" sz="3200" b="1" dirty="0">
              <a:solidFill>
                <a:srgbClr val="C00000"/>
              </a:solidFill>
              <a:latin typeface="Montserrat" panose="00000500000000000000" pitchFamily="2" charset="0"/>
            </a:endParaRPr>
          </a:p>
        </p:txBody>
      </p:sp>
      <p:graphicFrame>
        <p:nvGraphicFramePr>
          <p:cNvPr id="4" name="Table 4">
            <a:extLst>
              <a:ext uri="{FF2B5EF4-FFF2-40B4-BE49-F238E27FC236}">
                <a16:creationId xmlns:a16="http://schemas.microsoft.com/office/drawing/2014/main" id="{6E2437BE-FC6A-294E-4E4E-C9B11C5EF948}"/>
              </a:ext>
            </a:extLst>
          </p:cNvPr>
          <p:cNvGraphicFramePr>
            <a:graphicFrameLocks noGrp="1"/>
          </p:cNvGraphicFramePr>
          <p:nvPr>
            <p:ph idx="1"/>
            <p:extLst>
              <p:ext uri="{D42A27DB-BD31-4B8C-83A1-F6EECF244321}">
                <p14:modId xmlns:p14="http://schemas.microsoft.com/office/powerpoint/2010/main" val="2956314097"/>
              </p:ext>
            </p:extLst>
          </p:nvPr>
        </p:nvGraphicFramePr>
        <p:xfrm>
          <a:off x="639401" y="1690689"/>
          <a:ext cx="5974398" cy="2247900"/>
        </p:xfrm>
        <a:graphic>
          <a:graphicData uri="http://schemas.openxmlformats.org/drawingml/2006/table">
            <a:tbl>
              <a:tblPr firstRow="1" bandRow="1">
                <a:tableStyleId>{5C22544A-7EE6-4342-B048-85BDC9FD1C3A}</a:tableStyleId>
              </a:tblPr>
              <a:tblGrid>
                <a:gridCol w="4397058">
                  <a:extLst>
                    <a:ext uri="{9D8B030D-6E8A-4147-A177-3AD203B41FA5}">
                      <a16:colId xmlns:a16="http://schemas.microsoft.com/office/drawing/2014/main" val="1596709327"/>
                    </a:ext>
                  </a:extLst>
                </a:gridCol>
                <a:gridCol w="1577340">
                  <a:extLst>
                    <a:ext uri="{9D8B030D-6E8A-4147-A177-3AD203B41FA5}">
                      <a16:colId xmlns:a16="http://schemas.microsoft.com/office/drawing/2014/main" val="477272754"/>
                    </a:ext>
                  </a:extLst>
                </a:gridCol>
              </a:tblGrid>
              <a:tr h="370840">
                <a:tc>
                  <a:txBody>
                    <a:bodyPr/>
                    <a:lstStyle/>
                    <a:p>
                      <a:pPr algn="l" fontAlgn="t"/>
                      <a:r>
                        <a:rPr lang="en-US" b="1" dirty="0">
                          <a:effectLst/>
                          <a:latin typeface="Montserrat" panose="00000500000000000000" pitchFamily="2" charset="0"/>
                        </a:rPr>
                        <a:t>Alan</a:t>
                      </a:r>
                      <a:endParaRPr lang="tr-TR" b="1" dirty="0">
                        <a:effectLst/>
                        <a:latin typeface="Montserrat" panose="00000500000000000000" pitchFamily="2" charset="0"/>
                      </a:endParaRPr>
                    </a:p>
                  </a:txBody>
                  <a:tcPr marL="60960" marR="60960" marT="83820" marB="91440"/>
                </a:tc>
                <a:tc>
                  <a:txBody>
                    <a:bodyPr/>
                    <a:lstStyle/>
                    <a:p>
                      <a:pPr algn="l" fontAlgn="t"/>
                      <a:r>
                        <a:rPr lang="en-US" b="1" dirty="0">
                          <a:effectLst/>
                          <a:latin typeface="Montserrat" panose="00000500000000000000" pitchFamily="2" charset="0"/>
                        </a:rPr>
                        <a:t>Soru</a:t>
                      </a:r>
                      <a:endParaRPr lang="tr-TR" b="1" dirty="0">
                        <a:effectLst/>
                        <a:latin typeface="Montserrat" panose="00000500000000000000" pitchFamily="2" charset="0"/>
                      </a:endParaRPr>
                    </a:p>
                  </a:txBody>
                  <a:tcPr marL="60960" marR="60960" marT="83820" marB="91440"/>
                </a:tc>
                <a:extLst>
                  <a:ext uri="{0D108BD9-81ED-4DB2-BD59-A6C34878D82A}">
                    <a16:rowId xmlns:a16="http://schemas.microsoft.com/office/drawing/2014/main" val="112331825"/>
                  </a:ext>
                </a:extLst>
              </a:tr>
              <a:tr h="370840">
                <a:tc>
                  <a:txBody>
                    <a:bodyPr/>
                    <a:lstStyle/>
                    <a:p>
                      <a:pPr fontAlgn="t"/>
                      <a:r>
                        <a:rPr lang="tr-TR" b="1">
                          <a:effectLst/>
                          <a:latin typeface="Montserrat" panose="00000500000000000000" pitchFamily="2" charset="0"/>
                        </a:rPr>
                        <a:t>Algebra</a:t>
                      </a:r>
                      <a:endParaRPr lang="tr-TR">
                        <a:effectLst/>
                        <a:latin typeface="Montserrat" panose="00000500000000000000" pitchFamily="2" charset="0"/>
                      </a:endParaRPr>
                    </a:p>
                  </a:txBody>
                  <a:tcPr marL="60960" marR="60960" marT="83820" marB="91440"/>
                </a:tc>
                <a:tc>
                  <a:txBody>
                    <a:bodyPr/>
                    <a:lstStyle/>
                    <a:p>
                      <a:pPr fontAlgn="t"/>
                      <a:r>
                        <a:rPr lang="tr-TR">
                          <a:effectLst/>
                          <a:latin typeface="Montserrat" panose="00000500000000000000" pitchFamily="2" charset="0"/>
                        </a:rPr>
                        <a:t>13–15</a:t>
                      </a:r>
                    </a:p>
                  </a:txBody>
                  <a:tcPr marL="60960" marR="60960" marT="83820" marB="91440"/>
                </a:tc>
                <a:extLst>
                  <a:ext uri="{0D108BD9-81ED-4DB2-BD59-A6C34878D82A}">
                    <a16:rowId xmlns:a16="http://schemas.microsoft.com/office/drawing/2014/main" val="2994961282"/>
                  </a:ext>
                </a:extLst>
              </a:tr>
              <a:tr h="370840">
                <a:tc>
                  <a:txBody>
                    <a:bodyPr/>
                    <a:lstStyle/>
                    <a:p>
                      <a:pPr fontAlgn="t"/>
                      <a:r>
                        <a:rPr lang="tr-TR" b="1">
                          <a:effectLst/>
                          <a:latin typeface="Montserrat" panose="00000500000000000000" pitchFamily="2" charset="0"/>
                        </a:rPr>
                        <a:t>Advanced Math</a:t>
                      </a:r>
                      <a:endParaRPr lang="tr-TR">
                        <a:effectLst/>
                        <a:latin typeface="Montserrat" panose="00000500000000000000" pitchFamily="2" charset="0"/>
                      </a:endParaRPr>
                    </a:p>
                  </a:txBody>
                  <a:tcPr marL="60960" marR="60960" marT="83820" marB="91440"/>
                </a:tc>
                <a:tc>
                  <a:txBody>
                    <a:bodyPr/>
                    <a:lstStyle/>
                    <a:p>
                      <a:pPr fontAlgn="t"/>
                      <a:r>
                        <a:rPr lang="tr-TR">
                          <a:effectLst/>
                          <a:latin typeface="Montserrat" panose="00000500000000000000" pitchFamily="2" charset="0"/>
                        </a:rPr>
                        <a:t>13–15</a:t>
                      </a:r>
                    </a:p>
                  </a:txBody>
                  <a:tcPr marL="60960" marR="60960" marT="83820" marB="91440"/>
                </a:tc>
                <a:extLst>
                  <a:ext uri="{0D108BD9-81ED-4DB2-BD59-A6C34878D82A}">
                    <a16:rowId xmlns:a16="http://schemas.microsoft.com/office/drawing/2014/main" val="1470117184"/>
                  </a:ext>
                </a:extLst>
              </a:tr>
              <a:tr h="370840">
                <a:tc>
                  <a:txBody>
                    <a:bodyPr/>
                    <a:lstStyle/>
                    <a:p>
                      <a:pPr fontAlgn="t"/>
                      <a:r>
                        <a:rPr lang="tr-TR" b="1">
                          <a:effectLst/>
                          <a:latin typeface="Montserrat" panose="00000500000000000000" pitchFamily="2" charset="0"/>
                        </a:rPr>
                        <a:t>Problem-Solving and Data Analysis</a:t>
                      </a:r>
                      <a:endParaRPr lang="tr-TR">
                        <a:effectLst/>
                        <a:latin typeface="Montserrat" panose="00000500000000000000" pitchFamily="2" charset="0"/>
                      </a:endParaRPr>
                    </a:p>
                  </a:txBody>
                  <a:tcPr marL="60960" marR="60960" marT="83820" marB="91440"/>
                </a:tc>
                <a:tc>
                  <a:txBody>
                    <a:bodyPr/>
                    <a:lstStyle/>
                    <a:p>
                      <a:pPr fontAlgn="t"/>
                      <a:r>
                        <a:rPr lang="tr-TR">
                          <a:effectLst/>
                          <a:latin typeface="Montserrat" panose="00000500000000000000" pitchFamily="2" charset="0"/>
                        </a:rPr>
                        <a:t>5–7</a:t>
                      </a:r>
                    </a:p>
                  </a:txBody>
                  <a:tcPr marL="60960" marR="60960" marT="83820" marB="91440"/>
                </a:tc>
                <a:extLst>
                  <a:ext uri="{0D108BD9-81ED-4DB2-BD59-A6C34878D82A}">
                    <a16:rowId xmlns:a16="http://schemas.microsoft.com/office/drawing/2014/main" val="2940601282"/>
                  </a:ext>
                </a:extLst>
              </a:tr>
              <a:tr h="370840">
                <a:tc>
                  <a:txBody>
                    <a:bodyPr/>
                    <a:lstStyle/>
                    <a:p>
                      <a:pPr fontAlgn="t"/>
                      <a:r>
                        <a:rPr lang="tr-TR" b="1">
                          <a:effectLst/>
                          <a:latin typeface="Montserrat" panose="00000500000000000000" pitchFamily="2" charset="0"/>
                        </a:rPr>
                        <a:t>Geometry and Trigonometry</a:t>
                      </a:r>
                      <a:endParaRPr lang="tr-TR">
                        <a:effectLst/>
                        <a:latin typeface="Montserrat" panose="00000500000000000000" pitchFamily="2" charset="0"/>
                      </a:endParaRPr>
                    </a:p>
                  </a:txBody>
                  <a:tcPr marL="60960" marR="60960" marT="83820" marB="91440"/>
                </a:tc>
                <a:tc>
                  <a:txBody>
                    <a:bodyPr/>
                    <a:lstStyle/>
                    <a:p>
                      <a:pPr fontAlgn="t"/>
                      <a:r>
                        <a:rPr lang="tr-TR" dirty="0">
                          <a:effectLst/>
                          <a:latin typeface="Montserrat" panose="00000500000000000000" pitchFamily="2" charset="0"/>
                        </a:rPr>
                        <a:t>5–7</a:t>
                      </a:r>
                    </a:p>
                  </a:txBody>
                  <a:tcPr marL="60960" marR="60960" marT="83820" marB="91440"/>
                </a:tc>
                <a:extLst>
                  <a:ext uri="{0D108BD9-81ED-4DB2-BD59-A6C34878D82A}">
                    <a16:rowId xmlns:a16="http://schemas.microsoft.com/office/drawing/2014/main" val="1249680167"/>
                  </a:ext>
                </a:extLst>
              </a:tr>
            </a:tbl>
          </a:graphicData>
        </a:graphic>
      </p:graphicFrame>
      <p:sp>
        <p:nvSpPr>
          <p:cNvPr id="6" name="TextBox 5">
            <a:extLst>
              <a:ext uri="{FF2B5EF4-FFF2-40B4-BE49-F238E27FC236}">
                <a16:creationId xmlns:a16="http://schemas.microsoft.com/office/drawing/2014/main" id="{65CEDEED-3E68-CB11-107F-0C1E8B884285}"/>
              </a:ext>
            </a:extLst>
          </p:cNvPr>
          <p:cNvSpPr txBox="1"/>
          <p:nvPr/>
        </p:nvSpPr>
        <p:spPr>
          <a:xfrm>
            <a:off x="628650" y="4005064"/>
            <a:ext cx="7886700" cy="1754326"/>
          </a:xfrm>
          <a:prstGeom prst="rect">
            <a:avLst/>
          </a:prstGeom>
          <a:noFill/>
        </p:spPr>
        <p:txBody>
          <a:bodyPr wrap="square">
            <a:spAutoFit/>
          </a:bodyPr>
          <a:lstStyle/>
          <a:p>
            <a:pPr marL="285750" indent="-285750">
              <a:buFont typeface="Arial" panose="020B0604020202020204" pitchFamily="34" charset="0"/>
              <a:buChar char="•"/>
            </a:pPr>
            <a:r>
              <a:rPr lang="tr-TR" dirty="0">
                <a:latin typeface="Montserrat" panose="00000500000000000000" pitchFamily="2" charset="0"/>
              </a:rPr>
              <a:t>Matematik sorularının yaklaşık %30'u bağlam içinde sorulur. </a:t>
            </a:r>
            <a:r>
              <a:rPr lang="en-US" dirty="0">
                <a:latin typeface="Montserrat" panose="00000500000000000000" pitchFamily="2" charset="0"/>
              </a:rPr>
              <a:t>Bu</a:t>
            </a:r>
            <a:r>
              <a:rPr lang="tr-TR" dirty="0">
                <a:latin typeface="Montserrat" panose="00000500000000000000" pitchFamily="2" charset="0"/>
              </a:rPr>
              <a:t> sorular, bir bilim, sosyal bilgiler veya gerçek dünya senaryosunu düşünmenizi ve her birinin cevabını belirlemek için bağlamı anlamanın yanı sıra matematik becerilerinizi ve bilginizi uygulamanızı gerektirir.</a:t>
            </a:r>
            <a:endParaRPr lang="en-US" dirty="0">
              <a:latin typeface="Montserrat" panose="00000500000000000000" pitchFamily="2" charset="0"/>
            </a:endParaRPr>
          </a:p>
          <a:p>
            <a:pPr marL="285750" indent="-285750">
              <a:buFont typeface="Arial" panose="020B0604020202020204" pitchFamily="34" charset="0"/>
              <a:buChar char="•"/>
            </a:pPr>
            <a:r>
              <a:rPr lang="en-US" dirty="0">
                <a:latin typeface="Montserrat" panose="00000500000000000000" pitchFamily="2" charset="0"/>
              </a:rPr>
              <a:t>Hem </a:t>
            </a:r>
            <a:r>
              <a:rPr lang="en-US" dirty="0" err="1">
                <a:latin typeface="Montserrat" panose="00000500000000000000" pitchFamily="2" charset="0"/>
              </a:rPr>
              <a:t>çoktan</a:t>
            </a:r>
            <a:r>
              <a:rPr lang="en-US" dirty="0">
                <a:latin typeface="Montserrat" panose="00000500000000000000" pitchFamily="2" charset="0"/>
              </a:rPr>
              <a:t> </a:t>
            </a:r>
            <a:r>
              <a:rPr lang="en-US" dirty="0" err="1">
                <a:latin typeface="Montserrat" panose="00000500000000000000" pitchFamily="2" charset="0"/>
              </a:rPr>
              <a:t>seçmeli</a:t>
            </a:r>
            <a:r>
              <a:rPr lang="en-US" dirty="0">
                <a:latin typeface="Montserrat" panose="00000500000000000000" pitchFamily="2" charset="0"/>
              </a:rPr>
              <a:t>, hem </a:t>
            </a:r>
            <a:r>
              <a:rPr lang="en-US" dirty="0" err="1">
                <a:latin typeface="Montserrat" panose="00000500000000000000" pitchFamily="2" charset="0"/>
              </a:rPr>
              <a:t>açık</a:t>
            </a:r>
            <a:r>
              <a:rPr lang="en-US" dirty="0">
                <a:latin typeface="Montserrat" panose="00000500000000000000" pitchFamily="2" charset="0"/>
              </a:rPr>
              <a:t> </a:t>
            </a:r>
            <a:r>
              <a:rPr lang="en-US" dirty="0" err="1">
                <a:latin typeface="Montserrat" panose="00000500000000000000" pitchFamily="2" charset="0"/>
              </a:rPr>
              <a:t>uçlu</a:t>
            </a:r>
            <a:r>
              <a:rPr lang="en-US" dirty="0">
                <a:latin typeface="Montserrat" panose="00000500000000000000" pitchFamily="2" charset="0"/>
              </a:rPr>
              <a:t> </a:t>
            </a:r>
            <a:r>
              <a:rPr lang="en-US" dirty="0" err="1">
                <a:latin typeface="Montserrat" panose="00000500000000000000" pitchFamily="2" charset="0"/>
              </a:rPr>
              <a:t>sorular</a:t>
            </a:r>
            <a:r>
              <a:rPr lang="en-US" dirty="0">
                <a:latin typeface="Montserrat" panose="00000500000000000000" pitchFamily="2" charset="0"/>
              </a:rPr>
              <a:t> </a:t>
            </a:r>
            <a:r>
              <a:rPr lang="en-US" dirty="0" err="1">
                <a:latin typeface="Montserrat" panose="00000500000000000000" pitchFamily="2" charset="0"/>
              </a:rPr>
              <a:t>bulunur</a:t>
            </a:r>
            <a:r>
              <a:rPr lang="en-US" dirty="0">
                <a:latin typeface="Montserrat" panose="00000500000000000000" pitchFamily="2" charset="0"/>
              </a:rPr>
              <a:t>.</a:t>
            </a:r>
            <a:endParaRPr lang="tr-TR" dirty="0">
              <a:latin typeface="Montserrat" panose="00000500000000000000" pitchFamily="2" charset="0"/>
            </a:endParaRPr>
          </a:p>
        </p:txBody>
      </p:sp>
    </p:spTree>
    <p:extLst>
      <p:ext uri="{BB962C8B-B14F-4D97-AF65-F5344CB8AC3E}">
        <p14:creationId xmlns:p14="http://schemas.microsoft.com/office/powerpoint/2010/main" val="723612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E7D1E-1D57-B710-DB07-7D56B6B2DFE9}"/>
              </a:ext>
            </a:extLst>
          </p:cNvPr>
          <p:cNvSpPr>
            <a:spLocks noGrp="1"/>
          </p:cNvSpPr>
          <p:nvPr>
            <p:ph type="title"/>
          </p:nvPr>
        </p:nvSpPr>
        <p:spPr/>
        <p:txBody>
          <a:bodyPr>
            <a:normAutofit/>
          </a:bodyPr>
          <a:lstStyle/>
          <a:p>
            <a:r>
              <a:rPr lang="en-US" sz="3200" b="1" dirty="0">
                <a:solidFill>
                  <a:srgbClr val="C00000"/>
                </a:solidFill>
                <a:latin typeface="Montserrat" panose="00000500000000000000" pitchFamily="2" charset="0"/>
              </a:rPr>
              <a:t>Math question</a:t>
            </a:r>
            <a:endParaRPr lang="tr-TR" sz="3200" b="1" dirty="0">
              <a:solidFill>
                <a:srgbClr val="C00000"/>
              </a:solidFill>
              <a:latin typeface="Montserrat" panose="00000500000000000000" pitchFamily="2" charset="0"/>
            </a:endParaRPr>
          </a:p>
        </p:txBody>
      </p:sp>
      <p:sp>
        <p:nvSpPr>
          <p:cNvPr id="3" name="Content Placeholder 2">
            <a:extLst>
              <a:ext uri="{FF2B5EF4-FFF2-40B4-BE49-F238E27FC236}">
                <a16:creationId xmlns:a16="http://schemas.microsoft.com/office/drawing/2014/main" id="{5464987F-8A9B-C79D-0885-6B29C05E19F4}"/>
              </a:ext>
            </a:extLst>
          </p:cNvPr>
          <p:cNvSpPr>
            <a:spLocks noGrp="1"/>
          </p:cNvSpPr>
          <p:nvPr>
            <p:ph idx="1"/>
          </p:nvPr>
        </p:nvSpPr>
        <p:spPr/>
        <p:txBody>
          <a:bodyPr/>
          <a:lstStyle/>
          <a:p>
            <a:pPr marL="0" indent="0">
              <a:buNone/>
            </a:pPr>
            <a:r>
              <a:rPr lang="en-US" dirty="0">
                <a:latin typeface="Montserrat" panose="00000500000000000000" pitchFamily="2" charset="0"/>
              </a:rPr>
              <a:t>If f(x) = x + 7 and g(x) = 7x, what is the value of 4f(2) − g(2)? </a:t>
            </a:r>
          </a:p>
          <a:p>
            <a:pPr marL="0" indent="0">
              <a:buNone/>
            </a:pPr>
            <a:r>
              <a:rPr lang="en-US" dirty="0">
                <a:latin typeface="Montserrat" panose="00000500000000000000" pitchFamily="2" charset="0"/>
              </a:rPr>
              <a:t>A) −5 </a:t>
            </a:r>
          </a:p>
          <a:p>
            <a:pPr marL="0" indent="0">
              <a:buNone/>
            </a:pPr>
            <a:r>
              <a:rPr lang="en-US" dirty="0">
                <a:latin typeface="Montserrat" panose="00000500000000000000" pitchFamily="2" charset="0"/>
              </a:rPr>
              <a:t>B) 1 </a:t>
            </a:r>
          </a:p>
          <a:p>
            <a:pPr marL="0" indent="0">
              <a:buNone/>
            </a:pPr>
            <a:r>
              <a:rPr lang="en-US" dirty="0">
                <a:latin typeface="Montserrat" panose="00000500000000000000" pitchFamily="2" charset="0"/>
              </a:rPr>
              <a:t>C) 22 </a:t>
            </a:r>
          </a:p>
          <a:p>
            <a:pPr marL="0" indent="0">
              <a:buNone/>
            </a:pPr>
            <a:r>
              <a:rPr lang="en-US" dirty="0">
                <a:latin typeface="Montserrat" panose="00000500000000000000" pitchFamily="2" charset="0"/>
              </a:rPr>
              <a:t>D) 28</a:t>
            </a:r>
            <a:endParaRPr lang="tr-TR" dirty="0">
              <a:latin typeface="Montserrat" panose="00000500000000000000" pitchFamily="2" charset="0"/>
            </a:endParaRPr>
          </a:p>
        </p:txBody>
      </p:sp>
    </p:spTree>
    <p:extLst>
      <p:ext uri="{BB962C8B-B14F-4D97-AF65-F5344CB8AC3E}">
        <p14:creationId xmlns:p14="http://schemas.microsoft.com/office/powerpoint/2010/main" val="4088510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2592A-2996-10BE-FED3-2C21E38C6186}"/>
              </a:ext>
            </a:extLst>
          </p:cNvPr>
          <p:cNvSpPr>
            <a:spLocks noGrp="1"/>
          </p:cNvSpPr>
          <p:nvPr>
            <p:ph type="title"/>
          </p:nvPr>
        </p:nvSpPr>
        <p:spPr/>
        <p:txBody>
          <a:bodyPr>
            <a:normAutofit/>
          </a:bodyPr>
          <a:lstStyle/>
          <a:p>
            <a:r>
              <a:rPr lang="en-US" sz="3200" b="1" dirty="0">
                <a:solidFill>
                  <a:srgbClr val="C00000"/>
                </a:solidFill>
                <a:latin typeface="Montserrat" panose="00000500000000000000" pitchFamily="2" charset="0"/>
              </a:rPr>
              <a:t>Math</a:t>
            </a:r>
            <a:endParaRPr lang="tr-TR" sz="3200" b="1" dirty="0">
              <a:solidFill>
                <a:srgbClr val="C00000"/>
              </a:solidFill>
              <a:latin typeface="Montserrat" panose="00000500000000000000" pitchFamily="2" charset="0"/>
            </a:endParaRPr>
          </a:p>
        </p:txBody>
      </p:sp>
      <p:sp>
        <p:nvSpPr>
          <p:cNvPr id="3" name="Content Placeholder 2">
            <a:extLst>
              <a:ext uri="{FF2B5EF4-FFF2-40B4-BE49-F238E27FC236}">
                <a16:creationId xmlns:a16="http://schemas.microsoft.com/office/drawing/2014/main" id="{A9CCC3A6-8498-AA44-05CC-2F292CD285ED}"/>
              </a:ext>
            </a:extLst>
          </p:cNvPr>
          <p:cNvSpPr>
            <a:spLocks noGrp="1"/>
          </p:cNvSpPr>
          <p:nvPr>
            <p:ph idx="1"/>
          </p:nvPr>
        </p:nvSpPr>
        <p:spPr/>
        <p:txBody>
          <a:bodyPr/>
          <a:lstStyle/>
          <a:p>
            <a:pPr marL="0" indent="0">
              <a:buNone/>
            </a:pPr>
            <a:r>
              <a:rPr lang="en-US" dirty="0">
                <a:latin typeface="Montserrat" panose="00000500000000000000" pitchFamily="2" charset="0"/>
              </a:rPr>
              <a:t>In a group, 40% of the items are red. Of all the red items in the group, 30% also have stripes. </a:t>
            </a:r>
          </a:p>
          <a:p>
            <a:pPr marL="0" indent="0">
              <a:buNone/>
            </a:pPr>
            <a:r>
              <a:rPr lang="en-US" dirty="0">
                <a:latin typeface="Montserrat" panose="00000500000000000000" pitchFamily="2" charset="0"/>
              </a:rPr>
              <a:t>What percentage of the items in the group are red and have stripes? </a:t>
            </a:r>
          </a:p>
          <a:p>
            <a:r>
              <a:rPr lang="en-US" dirty="0">
                <a:latin typeface="Montserrat" panose="00000500000000000000" pitchFamily="2" charset="0"/>
              </a:rPr>
              <a:t>A) 10% </a:t>
            </a:r>
          </a:p>
          <a:p>
            <a:r>
              <a:rPr lang="en-US" dirty="0">
                <a:latin typeface="Montserrat" panose="00000500000000000000" pitchFamily="2" charset="0"/>
              </a:rPr>
              <a:t>B) 12% </a:t>
            </a:r>
          </a:p>
          <a:p>
            <a:r>
              <a:rPr lang="en-US" dirty="0">
                <a:latin typeface="Montserrat" panose="00000500000000000000" pitchFamily="2" charset="0"/>
              </a:rPr>
              <a:t>C) 70% </a:t>
            </a:r>
          </a:p>
          <a:p>
            <a:r>
              <a:rPr lang="en-US" dirty="0">
                <a:latin typeface="Montserrat" panose="00000500000000000000" pitchFamily="2" charset="0"/>
              </a:rPr>
              <a:t>D) 75%</a:t>
            </a:r>
            <a:endParaRPr lang="tr-TR" dirty="0">
              <a:latin typeface="Montserrat" panose="00000500000000000000" pitchFamily="2" charset="0"/>
            </a:endParaRPr>
          </a:p>
        </p:txBody>
      </p:sp>
    </p:spTree>
    <p:extLst>
      <p:ext uri="{BB962C8B-B14F-4D97-AF65-F5344CB8AC3E}">
        <p14:creationId xmlns:p14="http://schemas.microsoft.com/office/powerpoint/2010/main" val="2032200654"/>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1BE9C140-2A3E-451C-B820-B03C02851F0E}" vid="{3FFF5FB1-BFE1-4719-8B67-00818168A780}"/>
    </a:ext>
  </a:extLst>
</a:theme>
</file>

<file path=docProps/app.xml><?xml version="1.0" encoding="utf-8"?>
<Properties xmlns="http://schemas.openxmlformats.org/officeDocument/2006/extended-properties" xmlns:vt="http://schemas.openxmlformats.org/officeDocument/2006/docPropsVTypes">
  <Template>Presentation3</Template>
  <TotalTime>4595</TotalTime>
  <Words>982</Words>
  <Application>Microsoft Office PowerPoint</Application>
  <PresentationFormat>On-screen Show (4:3)</PresentationFormat>
  <Paragraphs>137</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Montserrat</vt:lpstr>
      <vt:lpstr>Times New Roman</vt:lpstr>
      <vt:lpstr>Wingdings</vt:lpstr>
      <vt:lpstr>Office Teması</vt:lpstr>
      <vt:lpstr>PowerPoint Presentation</vt:lpstr>
      <vt:lpstr>SAT Ne Amaçla Uygulanmaktadır? </vt:lpstr>
      <vt:lpstr>Test Yapısı</vt:lpstr>
      <vt:lpstr>Test Detayları</vt:lpstr>
      <vt:lpstr>Okuma Yazma</vt:lpstr>
      <vt:lpstr>RW question</vt:lpstr>
      <vt:lpstr>Matematik</vt:lpstr>
      <vt:lpstr>Math question</vt:lpstr>
      <vt:lpstr>Math</vt:lpstr>
      <vt:lpstr>Kayıt Olma</vt:lpstr>
      <vt:lpstr>Uygulama</vt:lpstr>
      <vt:lpstr> Test Merkezleri https://satsuite.collegeboard.org/sat/test-center-search </vt:lpstr>
      <vt:lpstr> Sonuçları Öğrenme ve Gönderme </vt:lpstr>
      <vt:lpstr>Takvim</vt:lpstr>
      <vt:lpstr>PowerPoint Presentation</vt:lpstr>
    </vt:vector>
  </TitlesOfParts>
  <Company>Fujitsu Technology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anokha</dc:creator>
  <cp:lastModifiedBy>betti delevi</cp:lastModifiedBy>
  <cp:revision>275</cp:revision>
  <dcterms:created xsi:type="dcterms:W3CDTF">2017-05-05T13:59:12Z</dcterms:created>
  <dcterms:modified xsi:type="dcterms:W3CDTF">2023-07-25T13:02:57Z</dcterms:modified>
</cp:coreProperties>
</file>