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9" r:id="rId2"/>
    <p:sldId id="262" r:id="rId3"/>
    <p:sldId id="288" r:id="rId4"/>
    <p:sldId id="329" r:id="rId5"/>
    <p:sldId id="330" r:id="rId6"/>
    <p:sldId id="331" r:id="rId7"/>
    <p:sldId id="332" r:id="rId8"/>
    <p:sldId id="294" r:id="rId9"/>
    <p:sldId id="295" r:id="rId10"/>
    <p:sldId id="296" r:id="rId11"/>
    <p:sldId id="297" r:id="rId12"/>
    <p:sldId id="328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4AB7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B446-B81B-4D15-BDA3-67C76460C8CE}" type="datetimeFigureOut">
              <a:rPr lang="tr-TR" smtClean="0"/>
              <a:t>24.07.2023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4A8-993F-4724-9D74-261BB6F89C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9941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B446-B81B-4D15-BDA3-67C76460C8CE}" type="datetimeFigureOut">
              <a:rPr lang="tr-TR" smtClean="0"/>
              <a:t>24.07.2023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4A8-993F-4724-9D74-261BB6F89C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8099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B446-B81B-4D15-BDA3-67C76460C8CE}" type="datetimeFigureOut">
              <a:rPr lang="tr-TR" smtClean="0"/>
              <a:t>24.07.2023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4A8-993F-4724-9D74-261BB6F89C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704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B446-B81B-4D15-BDA3-67C76460C8CE}" type="datetimeFigureOut">
              <a:rPr lang="tr-TR" smtClean="0"/>
              <a:t>24.07.2023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4A8-993F-4724-9D74-261BB6F89C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5618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B446-B81B-4D15-BDA3-67C76460C8CE}" type="datetimeFigureOut">
              <a:rPr lang="tr-TR" smtClean="0"/>
              <a:t>24.07.2023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4A8-993F-4724-9D74-261BB6F89C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320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B446-B81B-4D15-BDA3-67C76460C8CE}" type="datetimeFigureOut">
              <a:rPr lang="tr-TR" smtClean="0"/>
              <a:t>24.07.2023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4A8-993F-4724-9D74-261BB6F89C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0892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B446-B81B-4D15-BDA3-67C76460C8CE}" type="datetimeFigureOut">
              <a:rPr lang="tr-TR" smtClean="0"/>
              <a:t>24.07.2023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4A8-993F-4724-9D74-261BB6F89C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3782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B446-B81B-4D15-BDA3-67C76460C8CE}" type="datetimeFigureOut">
              <a:rPr lang="tr-TR" smtClean="0"/>
              <a:t>24.07.2023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4A8-993F-4724-9D74-261BB6F89C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8062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B446-B81B-4D15-BDA3-67C76460C8CE}" type="datetimeFigureOut">
              <a:rPr lang="tr-TR" smtClean="0"/>
              <a:t>24.07.2023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4A8-993F-4724-9D74-261BB6F89C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4664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B446-B81B-4D15-BDA3-67C76460C8CE}" type="datetimeFigureOut">
              <a:rPr lang="tr-TR" smtClean="0"/>
              <a:t>24.07.2023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4A8-993F-4724-9D74-261BB6F89C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6712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B446-B81B-4D15-BDA3-67C76460C8CE}" type="datetimeFigureOut">
              <a:rPr lang="tr-TR" smtClean="0"/>
              <a:t>24.07.2023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4A8-993F-4724-9D74-261BB6F89C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6350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FB446-B81B-4D15-BDA3-67C76460C8CE}" type="datetimeFigureOut">
              <a:rPr lang="tr-TR" smtClean="0"/>
              <a:t>24.07.2023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B54A8-993F-4724-9D74-261BB6F89C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3580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ts.org/s/toefl/free-practice/start.html" TargetMode="External"/><Relationship Id="rId2" Type="http://schemas.openxmlformats.org/officeDocument/2006/relationships/hyperlink" Target="https://www.ets.org/toefl/test-takers/ibt/prepare/practice-tests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ts.org/toefl/ibt-enhancements/prep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ts.org/toefl/ibt/register/" TargetMode="External"/><Relationship Id="rId4" Type="http://schemas.openxmlformats.org/officeDocument/2006/relationships/hyperlink" Target="http://www.ets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ets.org/toefl/ibt/register/disabilitie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196752"/>
            <a:ext cx="78867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tr-TR" altLang="tr-TR" sz="4000" b="1" kern="0" dirty="0">
                <a:solidFill>
                  <a:srgbClr val="C00000"/>
                </a:solidFill>
                <a:latin typeface="Montserrat" panose="00000500000000000000" pitchFamily="2" charset="0"/>
                <a:cs typeface="Times New Roman" panose="02020603050405020304" pitchFamily="18" charset="0"/>
              </a:rPr>
              <a:t>TOEFL- iBT</a:t>
            </a:r>
          </a:p>
          <a:p>
            <a:pPr marL="0" indent="0" algn="ctr">
              <a:buNone/>
            </a:pPr>
            <a:br>
              <a:rPr lang="tr-TR" altLang="tr-TR" sz="4000" b="1" kern="0" dirty="0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</a:rPr>
            </a:br>
            <a:r>
              <a:rPr lang="tr-TR" altLang="tr-TR" b="1" kern="0" dirty="0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</a:rPr>
              <a:t>Test of English as a Foreign Language </a:t>
            </a:r>
          </a:p>
          <a:p>
            <a:pPr marL="0" indent="0" algn="ctr">
              <a:buNone/>
            </a:pPr>
            <a:endParaRPr lang="tr-TR" altLang="tr-TR" b="1" kern="0" dirty="0">
              <a:solidFill>
                <a:srgbClr val="003399"/>
              </a:solidFill>
              <a:latin typeface="Montserrat" panose="00000500000000000000" pitchFamily="2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br>
              <a:rPr lang="tr-TR" altLang="tr-TR" b="1" kern="0" dirty="0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</a:rPr>
            </a:br>
            <a:r>
              <a:rPr lang="tr-TR" altLang="tr-TR" sz="2000" b="1" kern="0" dirty="0">
                <a:latin typeface="Montserrat" panose="00000500000000000000" pitchFamily="2" charset="0"/>
                <a:cs typeface="Times New Roman" panose="02020603050405020304" pitchFamily="18" charset="0"/>
              </a:rPr>
              <a:t>www.ets.org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119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92" y="332656"/>
            <a:ext cx="9011344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tr-TR" altLang="tr-TR" sz="3200" b="1" dirty="0">
                <a:solidFill>
                  <a:srgbClr val="003399"/>
                </a:solidFill>
                <a:latin typeface="Montserrat" panose="00000500000000000000" pitchFamily="2" charset="0"/>
                <a:cs typeface="Arial" panose="020B0604020202020204" pitchFamily="34" charset="0"/>
                <a:sym typeface="Roboto Slab"/>
              </a:rPr>
              <a:t>Test</a:t>
            </a:r>
            <a:r>
              <a:rPr lang="tr-TR" altLang="tr-TR" sz="3600" b="1" dirty="0">
                <a:solidFill>
                  <a:srgbClr val="003399"/>
                </a:solidFill>
                <a:latin typeface="Times New Roman" panose="02020603050405020304" pitchFamily="18" charset="0"/>
                <a:ea typeface="Roboto Slab"/>
                <a:cs typeface="Times New Roman" panose="02020603050405020304" pitchFamily="18" charset="0"/>
                <a:sym typeface="Roboto Slab"/>
              </a:rPr>
              <a:t> </a:t>
            </a:r>
            <a:r>
              <a:rPr lang="tr-TR" altLang="tr-TR" sz="3200" b="1" dirty="0">
                <a:solidFill>
                  <a:srgbClr val="003399"/>
                </a:solidFill>
                <a:latin typeface="Montserrat" panose="00000500000000000000" pitchFamily="2" charset="0"/>
                <a:cs typeface="Arial" panose="020B0604020202020204" pitchFamily="34" charset="0"/>
                <a:sym typeface="Roboto Slab"/>
              </a:rPr>
              <a:t>Gününü Değiştirmek veya Testin İptali</a:t>
            </a:r>
            <a:endParaRPr lang="tr-TR" sz="3200" b="1" dirty="0">
              <a:solidFill>
                <a:srgbClr val="003399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9" y="2636912"/>
            <a:ext cx="7920880" cy="2954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lnSpc>
                <a:spcPct val="150000"/>
              </a:lnSpc>
              <a:spcBef>
                <a:spcPct val="0"/>
              </a:spcBef>
              <a:buClr>
                <a:srgbClr val="8BAB42"/>
              </a:buClr>
              <a:buSzPct val="135000"/>
              <a:buFont typeface="Arial" panose="020B0604020202020204" pitchFamily="34" charset="0"/>
              <a:buChar char="•"/>
            </a:pPr>
            <a:r>
              <a:rPr lang="tr-TR" altLang="tr-TR" dirty="0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Test gününden 4 gün önce kaydınızı iptal etmek için ETS ile iletişim kurmalısınız. </a:t>
            </a:r>
          </a:p>
          <a:p>
            <a:pPr marL="342900" lvl="1" indent="-342900">
              <a:lnSpc>
                <a:spcPct val="150000"/>
              </a:lnSpc>
              <a:spcBef>
                <a:spcPct val="0"/>
              </a:spcBef>
              <a:buClr>
                <a:srgbClr val="8BAB42"/>
              </a:buClr>
              <a:buSzPct val="135000"/>
              <a:buFont typeface="Arial" panose="020B0604020202020204" pitchFamily="34" charset="0"/>
              <a:buChar char="•"/>
            </a:pPr>
            <a:r>
              <a:rPr lang="tr-TR" altLang="tr-TR" dirty="0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Testin iptali 4 gün önce yapılırsa, test ücretinin sadece yarısı iade edilir.              </a:t>
            </a:r>
          </a:p>
          <a:p>
            <a:pPr marL="342900" lvl="1" indent="-342900">
              <a:lnSpc>
                <a:spcPct val="150000"/>
              </a:lnSpc>
              <a:spcBef>
                <a:spcPct val="0"/>
              </a:spcBef>
              <a:buClr>
                <a:srgbClr val="8BAB42"/>
              </a:buClr>
              <a:buSzPct val="135000"/>
              <a:buFont typeface="Arial" panose="020B0604020202020204" pitchFamily="34" charset="0"/>
              <a:buChar char="•"/>
            </a:pPr>
            <a:r>
              <a:rPr lang="tr-TR" altLang="tr-TR" dirty="0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Test Günü Değiştirme Ücreti: 60 $</a:t>
            </a:r>
          </a:p>
          <a:p>
            <a:pPr marL="342900" lvl="1" indent="-342900">
              <a:lnSpc>
                <a:spcPct val="150000"/>
              </a:lnSpc>
              <a:spcBef>
                <a:spcPct val="0"/>
              </a:spcBef>
              <a:buClr>
                <a:srgbClr val="8BAB42"/>
              </a:buClr>
              <a:buSzPct val="135000"/>
              <a:buFont typeface="Arial" panose="020B0604020202020204" pitchFamily="34" charset="0"/>
              <a:buChar char="•"/>
            </a:pPr>
            <a:r>
              <a:rPr lang="tr-TR" altLang="tr-TR" dirty="0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Posta, e-posta yoluyla ya da test merkezinde test günü değişimi veya test iptali yapılamaz.</a:t>
            </a:r>
          </a:p>
        </p:txBody>
      </p:sp>
      <p:pic>
        <p:nvPicPr>
          <p:cNvPr id="7" name="Picture 8" descr="Can-a-cashiers-check-be-cancel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358470"/>
            <a:ext cx="1783656" cy="1188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7116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92" y="332656"/>
            <a:ext cx="9011344" cy="936104"/>
          </a:xfrm>
        </p:spPr>
        <p:txBody>
          <a:bodyPr>
            <a:normAutofit/>
          </a:bodyPr>
          <a:lstStyle/>
          <a:p>
            <a:pPr algn="ctr"/>
            <a:r>
              <a:rPr lang="tr-TR" altLang="tr-TR" sz="2900" b="1" dirty="0">
                <a:solidFill>
                  <a:srgbClr val="003399"/>
                </a:solidFill>
                <a:latin typeface="Montserrat" panose="00000500000000000000" pitchFamily="2" charset="0"/>
                <a:cs typeface="Arial" panose="020B0604020202020204" pitchFamily="34" charset="0"/>
                <a:sym typeface="Roboto Slab"/>
              </a:rPr>
              <a:t>Sonuçları Öğrenme</a:t>
            </a:r>
            <a:endParaRPr lang="tr-TR" sz="2900" b="1" dirty="0">
              <a:solidFill>
                <a:srgbClr val="003399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2424" y="1303891"/>
            <a:ext cx="7920880" cy="433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0"/>
              </a:spcBef>
              <a:buClr>
                <a:srgbClr val="688031"/>
              </a:buClr>
              <a:buSzPct val="135000"/>
              <a:buFont typeface="Arial" panose="020B0604020202020204" pitchFamily="34" charset="0"/>
              <a:buChar char="•"/>
            </a:pPr>
            <a:r>
              <a:rPr lang="en-US" altLang="tr-TR" spc="50" dirty="0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Test </a:t>
            </a:r>
            <a:r>
              <a:rPr lang="en-US" altLang="tr-TR" spc="50" dirty="0" err="1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Merkezinde</a:t>
            </a:r>
            <a:r>
              <a:rPr lang="en-US" altLang="tr-TR" spc="50" dirty="0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 / </a:t>
            </a:r>
            <a:r>
              <a:rPr lang="en-US" altLang="tr-TR" spc="50" dirty="0" err="1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evde</a:t>
            </a:r>
            <a:r>
              <a:rPr lang="en-US" altLang="tr-TR" spc="50" dirty="0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  </a:t>
            </a:r>
            <a:r>
              <a:rPr lang="en-US" altLang="tr-TR" spc="50" dirty="0" err="1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girdiyseniz</a:t>
            </a:r>
            <a:r>
              <a:rPr lang="en-US" altLang="tr-TR" spc="50" dirty="0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: </a:t>
            </a: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688031"/>
              </a:buClr>
              <a:buSzPct val="135000"/>
              <a:buFont typeface="Arial" panose="020B0604020202020204" pitchFamily="34" charset="0"/>
              <a:buChar char="•"/>
            </a:pPr>
            <a:r>
              <a:rPr lang="tr-TR" altLang="tr-TR" spc="50" dirty="0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Sınav</a:t>
            </a:r>
            <a:r>
              <a:rPr lang="tr-TR" altLang="tr-TR" spc="50" dirty="0">
                <a:solidFill>
                  <a:srgbClr val="003399"/>
                </a:solidFill>
                <a:latin typeface="Times New Roman" panose="02020603050405020304" pitchFamily="18" charset="0"/>
                <a:ea typeface="Nixie One" charset="0"/>
                <a:cs typeface="Times New Roman" panose="02020603050405020304" pitchFamily="18" charset="0"/>
                <a:sym typeface="Nixie One" charset="0"/>
              </a:rPr>
              <a:t> </a:t>
            </a:r>
            <a:r>
              <a:rPr lang="tr-TR" altLang="tr-TR" spc="50" dirty="0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gününden yaklaşık </a:t>
            </a:r>
            <a:r>
              <a:rPr lang="en-US" altLang="tr-TR" spc="50" dirty="0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4-8 </a:t>
            </a:r>
            <a:r>
              <a:rPr lang="tr-TR" altLang="tr-TR" spc="50" dirty="0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gün sonra Online hesabınızdan sonucunuzu görebilirsiniz.</a:t>
            </a:r>
            <a:r>
              <a:rPr lang="en-US" altLang="tr-TR" spc="50" dirty="0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 </a:t>
            </a:r>
            <a:r>
              <a:rPr lang="en-US" altLang="tr-TR" spc="50" dirty="0" err="1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Hazır</a:t>
            </a:r>
            <a:r>
              <a:rPr lang="en-US" altLang="tr-TR" spc="50" dirty="0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 </a:t>
            </a:r>
            <a:r>
              <a:rPr lang="en-US" altLang="tr-TR" spc="50" dirty="0" err="1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olduğunda</a:t>
            </a:r>
            <a:r>
              <a:rPr lang="en-US" altLang="tr-TR" spc="50" dirty="0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 size e-</a:t>
            </a:r>
            <a:r>
              <a:rPr lang="en-US" altLang="tr-TR" spc="50" dirty="0" err="1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posta</a:t>
            </a:r>
            <a:r>
              <a:rPr lang="en-US" altLang="tr-TR" spc="50" dirty="0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 </a:t>
            </a:r>
            <a:r>
              <a:rPr lang="en-US" altLang="tr-TR" spc="50" dirty="0" err="1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ile</a:t>
            </a:r>
            <a:r>
              <a:rPr lang="en-US" altLang="tr-TR" spc="50" dirty="0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 </a:t>
            </a:r>
            <a:r>
              <a:rPr lang="en-US" altLang="tr-TR" spc="50" dirty="0" err="1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haber</a:t>
            </a:r>
            <a:r>
              <a:rPr lang="en-US" altLang="tr-TR" spc="50" dirty="0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 </a:t>
            </a:r>
            <a:r>
              <a:rPr lang="en-US" altLang="tr-TR" spc="50" dirty="0" err="1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verilir</a:t>
            </a:r>
            <a:endParaRPr lang="en-US" altLang="tr-TR" spc="50" dirty="0">
              <a:solidFill>
                <a:srgbClr val="003399"/>
              </a:solidFill>
              <a:latin typeface="Montserrat" panose="00000500000000000000" pitchFamily="2" charset="0"/>
              <a:cs typeface="Times New Roman" panose="02020603050405020304" pitchFamily="18" charset="0"/>
              <a:sym typeface="Nixie One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688031"/>
              </a:buClr>
              <a:buSzPct val="135000"/>
              <a:buFont typeface="Arial" panose="020B0604020202020204" pitchFamily="34" charset="0"/>
              <a:buChar char="•"/>
            </a:pPr>
            <a:r>
              <a:rPr lang="en-US" altLang="tr-TR" spc="50" dirty="0" err="1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Sonucun</a:t>
            </a:r>
            <a:r>
              <a:rPr lang="en-US" altLang="tr-TR" spc="50" dirty="0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 </a:t>
            </a:r>
            <a:r>
              <a:rPr lang="en-US" altLang="tr-TR" spc="50" dirty="0" err="1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verdiğiniz</a:t>
            </a:r>
            <a:r>
              <a:rPr lang="en-US" altLang="tr-TR" spc="50" dirty="0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 </a:t>
            </a:r>
            <a:r>
              <a:rPr lang="en-US" altLang="tr-TR" spc="50" dirty="0" err="1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adrese</a:t>
            </a:r>
            <a:r>
              <a:rPr lang="en-US" altLang="tr-TR" spc="50" dirty="0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 </a:t>
            </a:r>
            <a:r>
              <a:rPr lang="en-US" altLang="tr-TR" spc="50" dirty="0" err="1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yollanmasını</a:t>
            </a:r>
            <a:r>
              <a:rPr lang="en-US" altLang="tr-TR" spc="50" dirty="0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 </a:t>
            </a:r>
            <a:r>
              <a:rPr lang="en-US" altLang="tr-TR" spc="50" dirty="0" err="1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istediyseniz</a:t>
            </a:r>
            <a:r>
              <a:rPr lang="en-US" altLang="tr-TR" spc="50" dirty="0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, 11-15 </a:t>
            </a:r>
            <a:r>
              <a:rPr lang="en-US" altLang="tr-TR" spc="50" dirty="0" err="1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gün</a:t>
            </a:r>
            <a:r>
              <a:rPr lang="en-US" altLang="tr-TR" spc="50" dirty="0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 </a:t>
            </a:r>
            <a:r>
              <a:rPr lang="en-US" altLang="tr-TR" spc="50" dirty="0" err="1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içinde</a:t>
            </a:r>
            <a:r>
              <a:rPr lang="en-US" altLang="tr-TR" spc="50" dirty="0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 </a:t>
            </a:r>
            <a:r>
              <a:rPr lang="en-US" altLang="tr-TR" spc="50" dirty="0" err="1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postaya</a:t>
            </a:r>
            <a:r>
              <a:rPr lang="en-US" altLang="tr-TR" spc="50" dirty="0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 </a:t>
            </a:r>
            <a:r>
              <a:rPr lang="en-US" altLang="tr-TR" spc="50" dirty="0" err="1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verilir</a:t>
            </a:r>
            <a:r>
              <a:rPr lang="en-US" altLang="tr-TR" spc="50" dirty="0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.</a:t>
            </a:r>
            <a:endParaRPr lang="tr-TR" altLang="tr-TR" spc="50" dirty="0">
              <a:solidFill>
                <a:srgbClr val="003399"/>
              </a:solidFill>
              <a:latin typeface="Montserrat" panose="00000500000000000000" pitchFamily="2" charset="0"/>
              <a:cs typeface="Times New Roman" panose="02020603050405020304" pitchFamily="18" charset="0"/>
              <a:sym typeface="Nixie One" charset="0"/>
            </a:endParaRPr>
          </a:p>
          <a:p>
            <a:pPr marL="285750" indent="-285750">
              <a:lnSpc>
                <a:spcPct val="90000"/>
              </a:lnSpc>
              <a:spcBef>
                <a:spcPct val="0"/>
              </a:spcBef>
              <a:buClr>
                <a:srgbClr val="688031"/>
              </a:buClr>
              <a:buSzPct val="135000"/>
              <a:buFont typeface="Wingdings" panose="05000000000000000000" pitchFamily="2" charset="2"/>
              <a:buChar char="Ø"/>
            </a:pPr>
            <a:endParaRPr lang="tr-TR" altLang="tr-TR" spc="50" dirty="0">
              <a:solidFill>
                <a:srgbClr val="003399"/>
              </a:solidFill>
              <a:latin typeface="Montserrat" panose="00000500000000000000" pitchFamily="2" charset="0"/>
              <a:cs typeface="Times New Roman" panose="02020603050405020304" pitchFamily="18" charset="0"/>
              <a:sym typeface="Nixie One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688031"/>
              </a:buClr>
              <a:buSzPct val="135000"/>
            </a:pPr>
            <a:endParaRPr lang="en-US" altLang="tr-TR" spc="50" dirty="0">
              <a:solidFill>
                <a:srgbClr val="003399"/>
              </a:solidFill>
              <a:latin typeface="Montserrat" panose="00000500000000000000" pitchFamily="2" charset="0"/>
              <a:cs typeface="Times New Roman" panose="02020603050405020304" pitchFamily="18" charset="0"/>
              <a:sym typeface="Nixie One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688031"/>
              </a:buClr>
              <a:buSzPct val="135000"/>
            </a:pPr>
            <a:r>
              <a:rPr lang="tr-TR" altLang="tr-TR" spc="50" dirty="0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Adres Değişikliği ya da Adres Ekleme:</a:t>
            </a:r>
          </a:p>
          <a:p>
            <a:pPr marL="285750" indent="-285750">
              <a:lnSpc>
                <a:spcPct val="90000"/>
              </a:lnSpc>
              <a:spcBef>
                <a:spcPct val="0"/>
              </a:spcBef>
              <a:buClr>
                <a:srgbClr val="688031"/>
              </a:buClr>
              <a:buSzPct val="135000"/>
              <a:buFont typeface="Arial" panose="020B0604020202020204" pitchFamily="34" charset="0"/>
              <a:buChar char="•"/>
            </a:pPr>
            <a:endParaRPr lang="tr-TR" altLang="tr-TR" spc="50" dirty="0">
              <a:solidFill>
                <a:srgbClr val="003399"/>
              </a:solidFill>
              <a:latin typeface="Montserrat" panose="00000500000000000000" pitchFamily="2" charset="0"/>
              <a:cs typeface="Times New Roman" panose="02020603050405020304" pitchFamily="18" charset="0"/>
              <a:sym typeface="Nixie One" charset="0"/>
            </a:endParaRPr>
          </a:p>
          <a:p>
            <a:pPr marL="285750" indent="-285750">
              <a:lnSpc>
                <a:spcPct val="90000"/>
              </a:lnSpc>
              <a:spcBef>
                <a:spcPct val="0"/>
              </a:spcBef>
              <a:buClr>
                <a:srgbClr val="688031"/>
              </a:buClr>
              <a:buSzPct val="135000"/>
              <a:buFont typeface="Arial" panose="020B0604020202020204" pitchFamily="34" charset="0"/>
              <a:buChar char="•"/>
            </a:pPr>
            <a:r>
              <a:rPr lang="tr-TR" altLang="tr-TR" spc="50" dirty="0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Test gününden 1 önceki gün saat 22.00’ye kadar TOEFL iBT online hesabından yapılabilir.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688031"/>
              </a:buClr>
              <a:buSzPct val="135000"/>
            </a:pPr>
            <a:endParaRPr lang="tr-TR" altLang="tr-TR" spc="50" dirty="0">
              <a:solidFill>
                <a:srgbClr val="003399"/>
              </a:solidFill>
              <a:latin typeface="Montserrat" panose="00000500000000000000" pitchFamily="2" charset="0"/>
              <a:cs typeface="Times New Roman" panose="02020603050405020304" pitchFamily="18" charset="0"/>
              <a:sym typeface="Nixie One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>
                <a:schemeClr val="folHlink"/>
              </a:buClr>
              <a:buSzPct val="135000"/>
            </a:pPr>
            <a:r>
              <a:rPr lang="tr-TR" altLang="tr-TR" spc="50" dirty="0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Teste Tekrar Girme: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chemeClr val="folHlink"/>
              </a:buClr>
              <a:buSzPct val="135000"/>
            </a:pPr>
            <a:endParaRPr lang="tr-TR" altLang="tr-TR" spc="50" dirty="0">
              <a:solidFill>
                <a:srgbClr val="003399"/>
              </a:solidFill>
              <a:latin typeface="Montserrat" panose="00000500000000000000" pitchFamily="2" charset="0"/>
              <a:cs typeface="Times New Roman" panose="02020603050405020304" pitchFamily="18" charset="0"/>
              <a:sym typeface="Nixie One" charset="0"/>
            </a:endParaRPr>
          </a:p>
          <a:p>
            <a:pPr marL="285750" indent="-285750">
              <a:lnSpc>
                <a:spcPct val="90000"/>
              </a:lnSpc>
              <a:spcBef>
                <a:spcPct val="0"/>
              </a:spcBef>
              <a:buClr>
                <a:srgbClr val="688031"/>
              </a:buClr>
              <a:buSzPct val="135000"/>
              <a:buFont typeface="Arial" panose="020B0604020202020204" pitchFamily="34" charset="0"/>
              <a:buChar char="•"/>
            </a:pPr>
            <a:r>
              <a:rPr lang="tr-TR" altLang="tr-TR" spc="50" dirty="0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12 günde bir kez olmak üzere istediğiniz sıklıkta girebilirsiniz.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chemeClr val="folHlink"/>
              </a:buClr>
              <a:buSzPct val="135000"/>
            </a:pPr>
            <a:endParaRPr lang="tr-TR" altLang="tr-TR" dirty="0">
              <a:solidFill>
                <a:srgbClr val="003399"/>
              </a:solidFill>
              <a:latin typeface="Times New Roman" panose="02020603050405020304" pitchFamily="18" charset="0"/>
              <a:ea typeface="Nixie One" charset="0"/>
              <a:cs typeface="Times New Roman" panose="02020603050405020304" pitchFamily="18" charset="0"/>
              <a:sym typeface="Nixie On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169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92" y="332656"/>
            <a:ext cx="9011344" cy="936104"/>
          </a:xfrm>
        </p:spPr>
        <p:txBody>
          <a:bodyPr>
            <a:normAutofit/>
          </a:bodyPr>
          <a:lstStyle/>
          <a:p>
            <a:pPr algn="ctr"/>
            <a:r>
              <a:rPr lang="tr-TR" altLang="tr-TR" sz="2900" b="1" dirty="0">
                <a:solidFill>
                  <a:srgbClr val="003399"/>
                </a:solidFill>
                <a:latin typeface="Montserrat" panose="00000500000000000000" pitchFamily="2" charset="0"/>
                <a:cs typeface="Arial" panose="020B0604020202020204" pitchFamily="34" charset="0"/>
                <a:sym typeface="Roboto Slab"/>
              </a:rPr>
              <a:t>Sonuçları Gönderme</a:t>
            </a:r>
            <a:endParaRPr lang="tr-TR" sz="2900" b="1" dirty="0">
              <a:solidFill>
                <a:srgbClr val="003399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2424" y="1303891"/>
            <a:ext cx="79208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Clr>
                <a:schemeClr val="folHlink"/>
              </a:buClr>
              <a:buSzPct val="135000"/>
            </a:pPr>
            <a:endParaRPr lang="tr-TR" altLang="tr-TR" dirty="0">
              <a:solidFill>
                <a:srgbClr val="003399"/>
              </a:solidFill>
              <a:latin typeface="Montserrat" panose="00000500000000000000" pitchFamily="2" charset="0"/>
              <a:cs typeface="Times New Roman" panose="02020603050405020304" pitchFamily="18" charset="0"/>
              <a:sym typeface="Nixie One" charset="0"/>
            </a:endParaRPr>
          </a:p>
          <a:p>
            <a:pPr marL="285750" indent="-285750">
              <a:lnSpc>
                <a:spcPct val="90000"/>
              </a:lnSpc>
              <a:spcBef>
                <a:spcPct val="0"/>
              </a:spcBef>
              <a:buClr>
                <a:srgbClr val="688031"/>
              </a:buClr>
              <a:buSzPct val="135000"/>
              <a:buFont typeface="Arial" panose="020B0604020202020204" pitchFamily="34" charset="0"/>
              <a:buChar char="•"/>
            </a:pPr>
            <a:r>
              <a:rPr lang="tr-TR" altLang="tr-TR" dirty="0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ETS 4 okul veya kuruma ücretsiz sonuç raporu gönderir.</a:t>
            </a:r>
          </a:p>
          <a:p>
            <a:pPr marL="285750" indent="-285750">
              <a:lnSpc>
                <a:spcPct val="90000"/>
              </a:lnSpc>
              <a:spcBef>
                <a:spcPct val="0"/>
              </a:spcBef>
              <a:buClr>
                <a:srgbClr val="688031"/>
              </a:buClr>
              <a:buSzPct val="135000"/>
              <a:buFont typeface="Arial" panose="020B0604020202020204" pitchFamily="34" charset="0"/>
              <a:buChar char="•"/>
            </a:pPr>
            <a:endParaRPr lang="tr-TR" altLang="tr-TR" dirty="0">
              <a:solidFill>
                <a:srgbClr val="003399"/>
              </a:solidFill>
              <a:latin typeface="Montserrat" panose="00000500000000000000" pitchFamily="2" charset="0"/>
              <a:cs typeface="Times New Roman" panose="02020603050405020304" pitchFamily="18" charset="0"/>
              <a:sym typeface="Nixie One" charset="0"/>
            </a:endParaRPr>
          </a:p>
          <a:p>
            <a:pPr marL="285750" indent="-285750">
              <a:lnSpc>
                <a:spcPct val="90000"/>
              </a:lnSpc>
              <a:spcBef>
                <a:spcPct val="0"/>
              </a:spcBef>
              <a:buClr>
                <a:srgbClr val="688031"/>
              </a:buClr>
              <a:buSzPct val="135000"/>
              <a:buFont typeface="Arial" panose="020B0604020202020204" pitchFamily="34" charset="0"/>
              <a:buChar char="•"/>
            </a:pPr>
            <a:r>
              <a:rPr lang="tr-TR" altLang="tr-TR" dirty="0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Sonucunuzu, daha fazla okul veya kuruma göndermek isterseniz her ek adres için 20 $ ödemeniz gerekir.</a:t>
            </a:r>
            <a:endParaRPr lang="en-US" altLang="tr-TR" dirty="0">
              <a:solidFill>
                <a:srgbClr val="003399"/>
              </a:solidFill>
              <a:latin typeface="Montserrat" panose="00000500000000000000" pitchFamily="2" charset="0"/>
              <a:cs typeface="Times New Roman" panose="02020603050405020304" pitchFamily="18" charset="0"/>
              <a:sym typeface="Nixie One" charset="0"/>
            </a:endParaRPr>
          </a:p>
          <a:p>
            <a:pPr marL="285750" indent="-285750">
              <a:lnSpc>
                <a:spcPct val="90000"/>
              </a:lnSpc>
              <a:spcBef>
                <a:spcPct val="0"/>
              </a:spcBef>
              <a:buClr>
                <a:srgbClr val="688031"/>
              </a:buClr>
              <a:buSzPct val="135000"/>
              <a:buFont typeface="Arial" panose="020B0604020202020204" pitchFamily="34" charset="0"/>
              <a:buChar char="•"/>
            </a:pPr>
            <a:endParaRPr lang="en-US" altLang="tr-TR" dirty="0">
              <a:solidFill>
                <a:srgbClr val="003399"/>
              </a:solidFill>
              <a:latin typeface="Montserrat" panose="00000500000000000000" pitchFamily="2" charset="0"/>
              <a:cs typeface="Times New Roman" panose="02020603050405020304" pitchFamily="18" charset="0"/>
              <a:sym typeface="Nixie One" charset="0"/>
            </a:endParaRPr>
          </a:p>
          <a:p>
            <a:pPr marL="285750" indent="-285750">
              <a:lnSpc>
                <a:spcPct val="90000"/>
              </a:lnSpc>
              <a:spcBef>
                <a:spcPct val="0"/>
              </a:spcBef>
              <a:buClr>
                <a:srgbClr val="688031"/>
              </a:buClr>
              <a:buSzPct val="135000"/>
              <a:buFont typeface="Arial" panose="020B0604020202020204" pitchFamily="34" charset="0"/>
              <a:buChar char="•"/>
            </a:pPr>
            <a:r>
              <a:rPr lang="en-US" altLang="tr-TR" dirty="0" err="1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MyBest</a:t>
            </a:r>
            <a:r>
              <a:rPr lang="en-US" altLang="tr-TR" dirty="0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™ Scores (“</a:t>
            </a:r>
            <a:r>
              <a:rPr lang="en-US" altLang="tr-TR" dirty="0" err="1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superscores</a:t>
            </a:r>
            <a:r>
              <a:rPr lang="en-US" altLang="tr-TR" dirty="0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”)</a:t>
            </a:r>
            <a:r>
              <a:rPr lang="tr-TR" altLang="tr-TR" dirty="0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: birden fazla kez sınav aldıysanız, her sınavdaki en iyi bölüm puanlarınız toplanarak oluşturulur.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114454"/>
              </a:buClr>
              <a:buSzPct val="135000"/>
              <a:buFont typeface="Nixie One" charset="0"/>
              <a:buChar char="▪"/>
            </a:pPr>
            <a:endParaRPr lang="tr-TR" altLang="tr-TR" dirty="0">
              <a:solidFill>
                <a:srgbClr val="003399"/>
              </a:solidFill>
              <a:latin typeface="Montserrat" panose="00000500000000000000" pitchFamily="2" charset="0"/>
              <a:cs typeface="Times New Roman" panose="02020603050405020304" pitchFamily="18" charset="0"/>
              <a:sym typeface="Nixie One" charset="0"/>
            </a:endParaRPr>
          </a:p>
          <a:p>
            <a:pPr marL="285750" indent="-285750">
              <a:lnSpc>
                <a:spcPct val="90000"/>
              </a:lnSpc>
              <a:spcBef>
                <a:spcPct val="0"/>
              </a:spcBef>
              <a:buClr>
                <a:srgbClr val="688031"/>
              </a:buClr>
              <a:buSzPct val="135000"/>
              <a:buFont typeface="Wingdings" panose="05000000000000000000" pitchFamily="2" charset="2"/>
              <a:buChar char="Ø"/>
            </a:pPr>
            <a:endParaRPr lang="tr-TR" altLang="tr-TR" b="1" dirty="0">
              <a:solidFill>
                <a:srgbClr val="29555D"/>
              </a:solidFill>
              <a:latin typeface="Times New Roman" panose="02020603050405020304" pitchFamily="18" charset="0"/>
              <a:ea typeface="Nixie One" charset="0"/>
              <a:cs typeface="Times New Roman" panose="02020603050405020304" pitchFamily="18" charset="0"/>
              <a:sym typeface="Nixie One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3DF282-7142-4B4A-1828-003EA7B219D6}"/>
              </a:ext>
            </a:extLst>
          </p:cNvPr>
          <p:cNvSpPr txBox="1"/>
          <p:nvPr/>
        </p:nvSpPr>
        <p:spPr>
          <a:xfrm>
            <a:off x="971600" y="3573016"/>
            <a:ext cx="75199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tr-TR" altLang="tr-TR" sz="24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Montserrat" panose="00000500000000000000" pitchFamily="2" charset="0"/>
                <a:ea typeface="+mj-ea"/>
                <a:cs typeface="Arial" panose="020B0604020202020204" pitchFamily="34" charset="0"/>
                <a:sym typeface="Roboto Slab"/>
              </a:rPr>
              <a:t>Ücretsiz</a:t>
            </a:r>
            <a:r>
              <a:rPr kumimoji="0" lang="tr-TR" altLang="tr-TR" sz="24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Times New Roman" panose="02020603050405020304" pitchFamily="18" charset="0"/>
                <a:ea typeface="Roboto Slab"/>
                <a:cs typeface="Times New Roman" panose="02020603050405020304" pitchFamily="18" charset="0"/>
                <a:sym typeface="Roboto Slab"/>
              </a:rPr>
              <a:t> </a:t>
            </a:r>
            <a:r>
              <a:rPr kumimoji="0" lang="tr-TR" altLang="tr-TR" sz="24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Montserrat" panose="00000500000000000000" pitchFamily="2" charset="0"/>
                <a:ea typeface="+mj-ea"/>
                <a:cs typeface="Arial" panose="020B0604020202020204" pitchFamily="34" charset="0"/>
                <a:sym typeface="Roboto Slab"/>
              </a:rPr>
              <a:t>Sınava</a:t>
            </a:r>
            <a:r>
              <a:rPr kumimoji="0" lang="en-US" altLang="tr-TR" sz="24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Montserrat" panose="00000500000000000000" pitchFamily="2" charset="0"/>
                <a:ea typeface="+mj-ea"/>
                <a:cs typeface="Arial" panose="020B0604020202020204" pitchFamily="34" charset="0"/>
                <a:sym typeface="Roboto Slab"/>
              </a:rPr>
              <a:t> </a:t>
            </a:r>
            <a:r>
              <a:rPr kumimoji="0" lang="tr-TR" altLang="tr-TR" sz="24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Montserrat" panose="00000500000000000000" pitchFamily="2" charset="0"/>
                <a:ea typeface="+mj-ea"/>
                <a:cs typeface="Arial" panose="020B0604020202020204" pitchFamily="34" charset="0"/>
                <a:sym typeface="Roboto Slab"/>
              </a:rPr>
              <a:t>Hazırlık Materyalleri</a:t>
            </a:r>
            <a:endParaRPr lang="tr-TR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F3D8E4-0681-A3FF-B5D5-F94B71EF2306}"/>
              </a:ext>
            </a:extLst>
          </p:cNvPr>
          <p:cNvSpPr txBox="1"/>
          <p:nvPr/>
        </p:nvSpPr>
        <p:spPr>
          <a:xfrm>
            <a:off x="1043608" y="4057805"/>
            <a:ext cx="698477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i="0" u="none" strike="noStrike" kern="1200" cap="none" spc="0" normalizeH="0" baseline="0" noProof="0" dirty="0">
                <a:ln>
                  <a:noFill/>
                </a:ln>
                <a:solidFill>
                  <a:srgbClr val="003356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  <a:hlinkClick r:id="rId2"/>
              </a:rPr>
              <a:t>TOEFL </a:t>
            </a:r>
            <a:r>
              <a:rPr kumimoji="0" lang="tr-TR" sz="1800" i="0" u="none" strike="noStrike" kern="1200" cap="none" spc="0" normalizeH="0" baseline="0" noProof="0" dirty="0" err="1">
                <a:ln>
                  <a:noFill/>
                </a:ln>
                <a:solidFill>
                  <a:srgbClr val="003356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  <a:hlinkClick r:id="rId2"/>
              </a:rPr>
              <a:t>iBT</a:t>
            </a:r>
            <a:r>
              <a:rPr kumimoji="0" lang="tr-TR" sz="1800" i="0" u="none" strike="noStrike" kern="1200" cap="none" spc="0" normalizeH="0" baseline="0" noProof="0" dirty="0">
                <a:ln>
                  <a:noFill/>
                </a:ln>
                <a:solidFill>
                  <a:srgbClr val="003356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  <a:hlinkClick r:id="rId2"/>
              </a:rPr>
              <a:t> </a:t>
            </a:r>
            <a:r>
              <a:rPr kumimoji="0" lang="tr-TR" sz="1800" i="0" u="none" strike="noStrike" kern="1200" cap="none" spc="0" normalizeH="0" baseline="0" noProof="0" dirty="0" err="1">
                <a:ln>
                  <a:noFill/>
                </a:ln>
                <a:solidFill>
                  <a:srgbClr val="003356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  <a:hlinkClick r:id="rId2"/>
              </a:rPr>
              <a:t>Practice</a:t>
            </a:r>
            <a:r>
              <a:rPr kumimoji="0" lang="tr-TR" sz="1800" i="0" u="none" strike="noStrike" kern="1200" cap="none" spc="0" normalizeH="0" baseline="0" noProof="0" dirty="0">
                <a:ln>
                  <a:noFill/>
                </a:ln>
                <a:solidFill>
                  <a:srgbClr val="003356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  <a:hlinkClick r:id="rId2"/>
              </a:rPr>
              <a:t> </a:t>
            </a:r>
            <a:r>
              <a:rPr kumimoji="0" lang="tr-TR" sz="1800" i="0" u="none" strike="noStrike" kern="1200" cap="none" spc="0" normalizeH="0" baseline="0" noProof="0" dirty="0" err="1">
                <a:ln>
                  <a:noFill/>
                </a:ln>
                <a:solidFill>
                  <a:srgbClr val="003356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  <a:hlinkClick r:id="rId2"/>
              </a:rPr>
              <a:t>Tests</a:t>
            </a:r>
            <a:endParaRPr kumimoji="0" lang="en-US" sz="1800" i="0" u="none" strike="noStrike" kern="1200" cap="none" spc="0" normalizeH="0" baseline="0" noProof="0" dirty="0">
              <a:ln>
                <a:noFill/>
              </a:ln>
              <a:solidFill>
                <a:srgbClr val="003356"/>
              </a:solidFill>
              <a:effectLst/>
              <a:uLnTx/>
              <a:uFillTx/>
              <a:latin typeface="Open Sans" panose="020B0606030504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i="0" u="none" strike="noStrike" kern="1200" cap="none" spc="0" normalizeH="0" baseline="0" noProof="0" dirty="0">
                <a:ln>
                  <a:noFill/>
                </a:ln>
                <a:solidFill>
                  <a:srgbClr val="003356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  <a:hlinkClick r:id="rId3"/>
              </a:rPr>
              <a:t>https://www.ets.org/s/toefl/free-practice/start.html</a:t>
            </a:r>
            <a:endParaRPr kumimoji="0" lang="en-US" sz="1800" i="0" u="none" strike="noStrike" kern="1200" cap="none" spc="0" normalizeH="0" baseline="0" noProof="0" dirty="0">
              <a:ln>
                <a:noFill/>
              </a:ln>
              <a:solidFill>
                <a:srgbClr val="003356"/>
              </a:solidFill>
              <a:effectLst/>
              <a:uLnTx/>
              <a:uFillTx/>
              <a:latin typeface="Open Sans" panose="020B0606030504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1" i="0" u="none" strike="noStrike" kern="1200" cap="none" spc="0" normalizeH="0" baseline="0" noProof="0" dirty="0">
              <a:ln>
                <a:noFill/>
              </a:ln>
              <a:solidFill>
                <a:srgbClr val="003356"/>
              </a:solidFill>
              <a:effectLst/>
              <a:uLnTx/>
              <a:uFillTx/>
              <a:latin typeface="Open Sans" panose="020B0606030504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7583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99592" y="764704"/>
            <a:ext cx="5976664" cy="1168152"/>
          </a:xfrm>
        </p:spPr>
        <p:txBody>
          <a:bodyPr/>
          <a:lstStyle/>
          <a:p>
            <a:r>
              <a:rPr lang="tr-TR" altLang="tr-TR" b="1" dirty="0">
                <a:solidFill>
                  <a:srgbClr val="003399"/>
                </a:solidFill>
                <a:latin typeface="Montserrat" panose="00000500000000000000" pitchFamily="2" charset="0"/>
                <a:ea typeface="Roboto Slab"/>
                <a:cs typeface="Times New Roman" panose="02020603050405020304" pitchFamily="18" charset="0"/>
                <a:sym typeface="Roboto Slab"/>
              </a:rPr>
              <a:t>TOEFL’a Neden Girmeliyim?</a:t>
            </a:r>
            <a:endParaRPr lang="en-US" dirty="0">
              <a:solidFill>
                <a:srgbClr val="003399"/>
              </a:solidFill>
              <a:latin typeface="Montserrat" panose="00000500000000000000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55576" y="2276872"/>
            <a:ext cx="7750187" cy="3017638"/>
          </a:xfrm>
        </p:spPr>
        <p:txBody>
          <a:bodyPr>
            <a:normAutofit fontScale="92500"/>
          </a:bodyPr>
          <a:lstStyle/>
          <a:p>
            <a:pPr>
              <a:buClr>
                <a:srgbClr val="00B050"/>
              </a:buClr>
              <a:buSzPct val="130000"/>
              <a:defRPr/>
            </a:pPr>
            <a:r>
              <a:rPr lang="tr-TR" altLang="tr-TR" sz="2000" dirty="0">
                <a:latin typeface="Montserrat" panose="00000500000000000000" pitchFamily="2" charset="0"/>
                <a:ea typeface="Nixie One"/>
                <a:cs typeface="Times New Roman" panose="02020603050405020304" pitchFamily="18" charset="0"/>
                <a:sym typeface="Nixie One"/>
              </a:rPr>
              <a:t>Amerika’da bir üniversitede eğitim görmek istiyorsanız,</a:t>
            </a:r>
          </a:p>
          <a:p>
            <a:pPr>
              <a:buClr>
                <a:srgbClr val="00B050"/>
              </a:buClr>
              <a:buSzPct val="130000"/>
              <a:defRPr/>
            </a:pPr>
            <a:r>
              <a:rPr lang="tr-TR" altLang="tr-TR" sz="2000" dirty="0">
                <a:latin typeface="Montserrat" panose="00000500000000000000" pitchFamily="2" charset="0"/>
                <a:ea typeface="Nixie One"/>
                <a:cs typeface="Times New Roman" panose="02020603050405020304" pitchFamily="18" charset="0"/>
                <a:sym typeface="Nixie One"/>
              </a:rPr>
              <a:t>Yüksek lisans veya doktora eğitiminizi asistanlık alarak yapmak istiyorsanız,</a:t>
            </a:r>
          </a:p>
          <a:p>
            <a:pPr>
              <a:buClr>
                <a:srgbClr val="00B050"/>
              </a:buClr>
              <a:buSzPct val="130000"/>
              <a:defRPr/>
            </a:pPr>
            <a:r>
              <a:rPr lang="tr-TR" altLang="tr-TR" sz="2000" dirty="0">
                <a:latin typeface="Montserrat" panose="00000500000000000000" pitchFamily="2" charset="0"/>
                <a:ea typeface="Nixie One"/>
                <a:cs typeface="Times New Roman" panose="02020603050405020304" pitchFamily="18" charset="0"/>
                <a:sym typeface="Nixie One"/>
              </a:rPr>
              <a:t>İngilizce öğrenmek için bir programa kayıt yaptırmanız gerekiyorsa ve İngilizce seviyenizin belirlenmesi gerekiyorsa, </a:t>
            </a:r>
          </a:p>
          <a:p>
            <a:pPr>
              <a:buClr>
                <a:srgbClr val="00B050"/>
              </a:buClr>
              <a:buSzPct val="130000"/>
              <a:defRPr/>
            </a:pPr>
            <a:r>
              <a:rPr lang="tr-TR" altLang="tr-TR" sz="2000" dirty="0">
                <a:latin typeface="Montserrat" panose="00000500000000000000" pitchFamily="2" charset="0"/>
                <a:ea typeface="Nixie One"/>
                <a:cs typeface="Times New Roman" panose="02020603050405020304" pitchFamily="18" charset="0"/>
                <a:sym typeface="Nixie One"/>
              </a:rPr>
              <a:t>Bir sertifika programına kayıt yaptırmak istiyorsanız, </a:t>
            </a:r>
          </a:p>
          <a:p>
            <a:pPr>
              <a:buClr>
                <a:srgbClr val="00B050"/>
              </a:buClr>
              <a:buSzPct val="130000"/>
              <a:defRPr/>
            </a:pPr>
            <a:r>
              <a:rPr lang="tr-TR" altLang="tr-TR" sz="2000" dirty="0">
                <a:latin typeface="Montserrat" panose="00000500000000000000" pitchFamily="2" charset="0"/>
                <a:ea typeface="Nixie One"/>
                <a:cs typeface="Times New Roman" panose="02020603050405020304" pitchFamily="18" charset="0"/>
                <a:sym typeface="Nixie One"/>
              </a:rPr>
              <a:t>Genel olarak İngilizce dil becerilerinizin hangi seviyede olduğunu öğrenmek istiyorsanız </a:t>
            </a:r>
            <a:r>
              <a:rPr lang="tr-TR" altLang="tr-TR" sz="2000" b="1" dirty="0">
                <a:latin typeface="Montserrat" panose="00000500000000000000" pitchFamily="2" charset="0"/>
                <a:ea typeface="Nixie One"/>
                <a:cs typeface="Times New Roman" panose="02020603050405020304" pitchFamily="18" charset="0"/>
                <a:sym typeface="Nixie One"/>
              </a:rPr>
              <a:t>bu sınava girmeniz gerekir.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595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67544" y="764704"/>
            <a:ext cx="792088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Clr>
                <a:srgbClr val="00B0F0"/>
              </a:buClr>
            </a:pPr>
            <a:r>
              <a:rPr lang="tr-TR" altLang="tr-TR" sz="3200" b="1" dirty="0">
                <a:solidFill>
                  <a:srgbClr val="003399"/>
                </a:solidFill>
                <a:latin typeface="Montserrat" panose="00000500000000000000" pitchFamily="2" charset="0"/>
                <a:ea typeface="Roboto Slab"/>
                <a:cs typeface="Times New Roman" panose="02020603050405020304" pitchFamily="18" charset="0"/>
                <a:sym typeface="Roboto Slab"/>
              </a:rPr>
              <a:t>Test Hakkında</a:t>
            </a:r>
            <a:r>
              <a:rPr lang="en-US" altLang="tr-TR" sz="3200" b="1" dirty="0">
                <a:solidFill>
                  <a:srgbClr val="003399"/>
                </a:solidFill>
                <a:latin typeface="Montserrat" panose="00000500000000000000" pitchFamily="2" charset="0"/>
                <a:ea typeface="Roboto Slab"/>
                <a:cs typeface="Times New Roman" panose="02020603050405020304" pitchFamily="18" charset="0"/>
                <a:sym typeface="Roboto Slab"/>
              </a:rPr>
              <a:t> </a:t>
            </a:r>
            <a:r>
              <a:rPr lang="en-US" altLang="tr-TR" sz="1400" b="1" dirty="0">
                <a:solidFill>
                  <a:srgbClr val="003399"/>
                </a:solidFill>
                <a:latin typeface="Montserrat" panose="00000500000000000000" pitchFamily="2" charset="0"/>
                <a:ea typeface="Roboto Slab"/>
                <a:cs typeface="Times New Roman" panose="02020603050405020304" pitchFamily="18" charset="0"/>
                <a:sym typeface="Roboto Slab"/>
              </a:rPr>
              <a:t>(26 </a:t>
            </a:r>
            <a:r>
              <a:rPr lang="en-US" altLang="tr-TR" sz="1400" b="1" dirty="0" err="1">
                <a:solidFill>
                  <a:srgbClr val="003399"/>
                </a:solidFill>
                <a:latin typeface="Montserrat" panose="00000500000000000000" pitchFamily="2" charset="0"/>
                <a:ea typeface="Roboto Slab"/>
                <a:cs typeface="Times New Roman" panose="02020603050405020304" pitchFamily="18" charset="0"/>
                <a:sym typeface="Roboto Slab"/>
              </a:rPr>
              <a:t>Temmuz</a:t>
            </a:r>
            <a:r>
              <a:rPr lang="en-US" altLang="tr-TR" sz="1400" b="1" dirty="0">
                <a:solidFill>
                  <a:srgbClr val="003399"/>
                </a:solidFill>
                <a:latin typeface="Montserrat" panose="00000500000000000000" pitchFamily="2" charset="0"/>
                <a:ea typeface="Roboto Slab"/>
                <a:cs typeface="Times New Roman" panose="02020603050405020304" pitchFamily="18" charset="0"/>
                <a:sym typeface="Roboto Slab"/>
              </a:rPr>
              <a:t> 2023’den </a:t>
            </a:r>
            <a:r>
              <a:rPr lang="en-US" altLang="tr-TR" sz="1400" b="1" dirty="0" err="1">
                <a:solidFill>
                  <a:srgbClr val="003399"/>
                </a:solidFill>
                <a:latin typeface="Montserrat" panose="00000500000000000000" pitchFamily="2" charset="0"/>
                <a:ea typeface="Roboto Slab"/>
                <a:cs typeface="Times New Roman" panose="02020603050405020304" pitchFamily="18" charset="0"/>
                <a:sym typeface="Roboto Slab"/>
              </a:rPr>
              <a:t>itibaren</a:t>
            </a:r>
            <a:r>
              <a:rPr lang="en-US" altLang="tr-TR" sz="1400" b="1" dirty="0">
                <a:solidFill>
                  <a:srgbClr val="003399"/>
                </a:solidFill>
                <a:latin typeface="Montserrat" panose="00000500000000000000" pitchFamily="2" charset="0"/>
                <a:ea typeface="Roboto Slab"/>
                <a:cs typeface="Times New Roman" panose="02020603050405020304" pitchFamily="18" charset="0"/>
                <a:sym typeface="Roboto Slab"/>
              </a:rPr>
              <a:t>)</a:t>
            </a:r>
            <a:endParaRPr lang="tr-TR" altLang="tr-TR" sz="1400" b="1" dirty="0">
              <a:solidFill>
                <a:srgbClr val="003399"/>
              </a:solidFill>
              <a:latin typeface="Montserrat" panose="00000500000000000000" pitchFamily="2" charset="0"/>
              <a:ea typeface="Roboto Slab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186548"/>
              </p:ext>
            </p:extLst>
          </p:nvPr>
        </p:nvGraphicFramePr>
        <p:xfrm>
          <a:off x="107504" y="1328429"/>
          <a:ext cx="8856984" cy="5040161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7807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50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7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84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05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rgbClr val="002060"/>
                          </a:solidFill>
                          <a:latin typeface="Montserrat" panose="00000500000000000000" pitchFamily="2" charset="0"/>
                          <a:cs typeface="Times New Roman" panose="02020603050405020304" pitchFamily="18" charset="0"/>
                        </a:rPr>
                        <a:t>Test Bölümü</a:t>
                      </a:r>
                      <a:endParaRPr lang="tr-TR" sz="1600" b="1" dirty="0">
                        <a:solidFill>
                          <a:srgbClr val="002060"/>
                        </a:solidFill>
                        <a:latin typeface="Montserrat" panose="00000500000000000000" pitchFamily="2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rgbClr val="002060"/>
                          </a:solidFill>
                          <a:latin typeface="Montserrat" panose="00000500000000000000" pitchFamily="2" charset="0"/>
                          <a:cs typeface="Times New Roman" panose="02020603050405020304" pitchFamily="18" charset="0"/>
                        </a:rPr>
                        <a:t>Soru Sayısı</a:t>
                      </a:r>
                      <a:endParaRPr lang="tr-TR" sz="1600" b="1" dirty="0">
                        <a:solidFill>
                          <a:srgbClr val="002060"/>
                        </a:solidFill>
                        <a:latin typeface="Montserrat" panose="00000500000000000000" pitchFamily="2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rgbClr val="002060"/>
                          </a:solidFill>
                          <a:latin typeface="Montserrat" panose="00000500000000000000" pitchFamily="2" charset="0"/>
                          <a:cs typeface="Times New Roman" panose="02020603050405020304" pitchFamily="18" charset="0"/>
                        </a:rPr>
                        <a:t>Süre</a:t>
                      </a:r>
                      <a:endParaRPr lang="tr-TR" sz="1600" b="1" dirty="0">
                        <a:solidFill>
                          <a:srgbClr val="002060"/>
                        </a:solidFill>
                        <a:latin typeface="Montserrat" panose="00000500000000000000" pitchFamily="2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rgbClr val="002060"/>
                          </a:solidFill>
                          <a:latin typeface="Montserrat" panose="00000500000000000000" pitchFamily="2" charset="0"/>
                          <a:cs typeface="Times New Roman" panose="02020603050405020304" pitchFamily="18" charset="0"/>
                        </a:rPr>
                        <a:t>Puan</a:t>
                      </a: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Montserrat" panose="00000500000000000000" pitchFamily="2" charset="0"/>
                          <a:cs typeface="Times New Roman" panose="02020603050405020304" pitchFamily="18" charset="0"/>
                        </a:rPr>
                        <a:t>lar </a:t>
                      </a:r>
                      <a:endParaRPr lang="tr-TR" sz="1600" b="1" dirty="0">
                        <a:solidFill>
                          <a:srgbClr val="002060"/>
                        </a:solidFill>
                        <a:latin typeface="Montserrat" panose="00000500000000000000" pitchFamily="2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5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solidFill>
                          <a:srgbClr val="002060"/>
                        </a:solidFill>
                        <a:latin typeface="Montserrat" panose="000005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2060"/>
                          </a:solidFill>
                          <a:latin typeface="Montserrat" panose="00000500000000000000" pitchFamily="2" charset="0"/>
                          <a:cs typeface="Times New Roman" panose="02020603050405020304" pitchFamily="18" charset="0"/>
                        </a:rPr>
                        <a:t>Okuma</a:t>
                      </a:r>
                      <a:endParaRPr lang="tr-TR" sz="1600" b="1" dirty="0">
                        <a:solidFill>
                          <a:srgbClr val="002060"/>
                        </a:solidFill>
                        <a:latin typeface="Montserrat" panose="00000500000000000000" pitchFamily="2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0" i="0" dirty="0">
                          <a:solidFill>
                            <a:srgbClr val="002060"/>
                          </a:solidFill>
                          <a:effectLst/>
                          <a:latin typeface="Montserrat" panose="00000500000000000000" pitchFamily="2" charset="0"/>
                        </a:rPr>
                        <a:t>• 2 okuma parçası</a:t>
                      </a:r>
                      <a:br>
                        <a:rPr lang="tr-TR" sz="1600" dirty="0">
                          <a:solidFill>
                            <a:srgbClr val="002060"/>
                          </a:solidFill>
                          <a:latin typeface="Montserrat" panose="00000500000000000000" pitchFamily="2" charset="0"/>
                        </a:rPr>
                      </a:br>
                      <a:r>
                        <a:rPr lang="tr-TR" sz="1600" b="0" i="0" dirty="0">
                          <a:solidFill>
                            <a:srgbClr val="002060"/>
                          </a:solidFill>
                          <a:effectLst/>
                          <a:latin typeface="Montserrat" panose="00000500000000000000" pitchFamily="2" charset="0"/>
                        </a:rPr>
                        <a:t>• Her parça için 10 soru</a:t>
                      </a:r>
                      <a:endParaRPr lang="tr-TR" sz="1600" b="0" dirty="0">
                        <a:solidFill>
                          <a:srgbClr val="002060"/>
                        </a:solidFill>
                        <a:latin typeface="Montserrat" panose="00000500000000000000" pitchFamily="2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latin typeface="Montserrat" panose="00000500000000000000" pitchFamily="2" charset="0"/>
                          <a:cs typeface="Times New Roman" panose="02020603050405020304" pitchFamily="18" charset="0"/>
                        </a:rPr>
                        <a:t>35</a:t>
                      </a:r>
                      <a:r>
                        <a:rPr lang="tr-TR" sz="1600" dirty="0">
                          <a:solidFill>
                            <a:srgbClr val="002060"/>
                          </a:solidFill>
                          <a:latin typeface="Montserrat" panose="00000500000000000000" pitchFamily="2" charset="0"/>
                          <a:cs typeface="Times New Roman" panose="02020603050405020304" pitchFamily="18" charset="0"/>
                        </a:rPr>
                        <a:t> dk.</a:t>
                      </a:r>
                      <a:endParaRPr lang="tr-TR" sz="1600" b="0" dirty="0">
                        <a:solidFill>
                          <a:srgbClr val="002060"/>
                        </a:solidFill>
                        <a:latin typeface="Montserrat" panose="00000500000000000000" pitchFamily="2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2060"/>
                          </a:solidFill>
                          <a:latin typeface="Montserrat" panose="00000500000000000000" pitchFamily="2" charset="0"/>
                          <a:cs typeface="Times New Roman" panose="02020603050405020304" pitchFamily="18" charset="0"/>
                        </a:rPr>
                        <a:t>0-30</a:t>
                      </a:r>
                      <a:endParaRPr lang="tr-TR" sz="1600" b="1" dirty="0">
                        <a:solidFill>
                          <a:srgbClr val="002060"/>
                        </a:solidFill>
                        <a:latin typeface="Montserrat" panose="00000500000000000000" pitchFamily="2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5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solidFill>
                          <a:srgbClr val="002060"/>
                        </a:solidFill>
                        <a:latin typeface="Montserrat" panose="000005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2060"/>
                          </a:solidFill>
                          <a:latin typeface="Montserrat" panose="00000500000000000000" pitchFamily="2" charset="0"/>
                          <a:cs typeface="Times New Roman" panose="02020603050405020304" pitchFamily="18" charset="0"/>
                        </a:rPr>
                        <a:t>Dinleme</a:t>
                      </a:r>
                      <a:endParaRPr lang="tr-TR" sz="1600" b="1" dirty="0">
                        <a:solidFill>
                          <a:srgbClr val="002060"/>
                        </a:solidFill>
                        <a:latin typeface="Montserrat" panose="00000500000000000000" pitchFamily="2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0" i="0" dirty="0">
                          <a:solidFill>
                            <a:srgbClr val="002060"/>
                          </a:solidFill>
                          <a:effectLst/>
                          <a:latin typeface="Montserrat" panose="00000500000000000000" pitchFamily="2" charset="0"/>
                        </a:rPr>
                        <a:t>• Her biri 6 soruluk 3 konuşma</a:t>
                      </a:r>
                      <a:br>
                        <a:rPr lang="tr-TR" sz="1600" dirty="0">
                          <a:solidFill>
                            <a:srgbClr val="002060"/>
                          </a:solidFill>
                          <a:latin typeface="Montserrat" panose="00000500000000000000" pitchFamily="2" charset="0"/>
                        </a:rPr>
                      </a:br>
                      <a:r>
                        <a:rPr lang="tr-TR" sz="1600" b="0" i="0" dirty="0">
                          <a:solidFill>
                            <a:srgbClr val="002060"/>
                          </a:solidFill>
                          <a:effectLst/>
                          <a:latin typeface="Montserrat" panose="00000500000000000000" pitchFamily="2" charset="0"/>
                        </a:rPr>
                        <a:t>• Her biri 5 soruluk 2 diyalog</a:t>
                      </a:r>
                      <a:endParaRPr lang="tr-TR" sz="1600" b="0" dirty="0">
                        <a:solidFill>
                          <a:srgbClr val="002060"/>
                        </a:solidFill>
                        <a:latin typeface="Montserrat" panose="00000500000000000000" pitchFamily="2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latin typeface="Montserrat" panose="00000500000000000000" pitchFamily="2" charset="0"/>
                          <a:cs typeface="Times New Roman" panose="02020603050405020304" pitchFamily="18" charset="0"/>
                        </a:rPr>
                        <a:t>36</a:t>
                      </a:r>
                      <a:r>
                        <a:rPr lang="tr-TR" sz="1600" dirty="0">
                          <a:solidFill>
                            <a:srgbClr val="002060"/>
                          </a:solidFill>
                          <a:latin typeface="Montserrat" panose="00000500000000000000" pitchFamily="2" charset="0"/>
                          <a:cs typeface="Times New Roman" panose="02020603050405020304" pitchFamily="18" charset="0"/>
                        </a:rPr>
                        <a:t> dk.</a:t>
                      </a:r>
                      <a:endParaRPr lang="tr-TR" sz="1600" b="0" dirty="0">
                        <a:solidFill>
                          <a:srgbClr val="002060"/>
                        </a:solidFill>
                        <a:latin typeface="Montserrat" panose="00000500000000000000" pitchFamily="2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2060"/>
                          </a:solidFill>
                          <a:latin typeface="Montserrat" panose="00000500000000000000" pitchFamily="2" charset="0"/>
                          <a:cs typeface="Times New Roman" panose="02020603050405020304" pitchFamily="18" charset="0"/>
                        </a:rPr>
                        <a:t>0-30</a:t>
                      </a:r>
                      <a:endParaRPr lang="tr-TR" sz="1600" b="1" dirty="0">
                        <a:solidFill>
                          <a:srgbClr val="002060"/>
                        </a:solidFill>
                        <a:latin typeface="Montserrat" panose="00000500000000000000" pitchFamily="2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3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2060"/>
                          </a:solidFill>
                          <a:latin typeface="Montserrat" panose="00000500000000000000" pitchFamily="2" charset="0"/>
                          <a:cs typeface="Times New Roman" panose="02020603050405020304" pitchFamily="18" charset="0"/>
                        </a:rPr>
                        <a:t>ARA</a:t>
                      </a:r>
                      <a:endParaRPr lang="tr-TR" sz="1600" b="1" dirty="0">
                        <a:solidFill>
                          <a:srgbClr val="002060"/>
                        </a:solidFill>
                        <a:latin typeface="Montserrat" panose="00000500000000000000" pitchFamily="2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b="0" dirty="0">
                        <a:solidFill>
                          <a:srgbClr val="002060"/>
                        </a:solidFill>
                        <a:latin typeface="Montserrat" panose="00000500000000000000" pitchFamily="2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2060"/>
                          </a:solidFill>
                          <a:latin typeface="Montserrat" panose="00000500000000000000" pitchFamily="2" charset="0"/>
                          <a:cs typeface="Times New Roman" panose="02020603050405020304" pitchFamily="18" charset="0"/>
                        </a:rPr>
                        <a:t>10 dk.</a:t>
                      </a:r>
                      <a:endParaRPr lang="tr-TR" sz="1600" b="0" dirty="0">
                        <a:solidFill>
                          <a:srgbClr val="002060"/>
                        </a:solidFill>
                        <a:latin typeface="Montserrat" panose="00000500000000000000" pitchFamily="2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b="1" dirty="0">
                        <a:solidFill>
                          <a:srgbClr val="002060"/>
                        </a:solidFill>
                        <a:latin typeface="Montserrat" panose="00000500000000000000" pitchFamily="2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02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solidFill>
                          <a:srgbClr val="002060"/>
                        </a:solidFill>
                        <a:latin typeface="Montserrat" panose="000005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2060"/>
                          </a:solidFill>
                          <a:latin typeface="Montserrat" panose="00000500000000000000" pitchFamily="2" charset="0"/>
                          <a:cs typeface="Times New Roman" panose="02020603050405020304" pitchFamily="18" charset="0"/>
                        </a:rPr>
                        <a:t>Konuşma</a:t>
                      </a:r>
                      <a:endParaRPr lang="tr-TR" sz="1600" b="1" dirty="0">
                        <a:solidFill>
                          <a:srgbClr val="002060"/>
                        </a:solidFill>
                        <a:latin typeface="Montserrat" panose="00000500000000000000" pitchFamily="2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0" i="0" dirty="0">
                          <a:solidFill>
                            <a:srgbClr val="002060"/>
                          </a:solidFill>
                          <a:effectLst/>
                          <a:latin typeface="Montserrat" panose="00000500000000000000" pitchFamily="2" charset="0"/>
                        </a:rPr>
                        <a:t>• Bir bağımsız soru (</a:t>
                      </a:r>
                      <a:r>
                        <a:rPr lang="tr-TR" sz="1600" b="0" i="0" dirty="0" err="1">
                          <a:solidFill>
                            <a:srgbClr val="002060"/>
                          </a:solidFill>
                          <a:effectLst/>
                          <a:latin typeface="Montserrat" panose="00000500000000000000" pitchFamily="2" charset="0"/>
                        </a:rPr>
                        <a:t>independent</a:t>
                      </a:r>
                      <a:r>
                        <a:rPr lang="tr-TR" sz="1600" b="0" i="0" dirty="0">
                          <a:solidFill>
                            <a:srgbClr val="002060"/>
                          </a:solidFill>
                          <a:effectLst/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tr-TR" sz="1600" b="0" i="0" dirty="0" err="1">
                          <a:solidFill>
                            <a:srgbClr val="002060"/>
                          </a:solidFill>
                          <a:effectLst/>
                          <a:latin typeface="Montserrat" panose="00000500000000000000" pitchFamily="2" charset="0"/>
                        </a:rPr>
                        <a:t>task</a:t>
                      </a:r>
                      <a:r>
                        <a:rPr lang="tr-TR" sz="1600" b="0" i="0" dirty="0">
                          <a:solidFill>
                            <a:srgbClr val="002060"/>
                          </a:solidFill>
                          <a:effectLst/>
                          <a:latin typeface="Montserrat" panose="00000500000000000000" pitchFamily="2" charset="0"/>
                        </a:rPr>
                        <a:t>)</a:t>
                      </a:r>
                      <a:br>
                        <a:rPr lang="tr-TR" sz="1600" dirty="0">
                          <a:solidFill>
                            <a:srgbClr val="002060"/>
                          </a:solidFill>
                          <a:latin typeface="Montserrat" panose="00000500000000000000" pitchFamily="2" charset="0"/>
                        </a:rPr>
                      </a:br>
                      <a:r>
                        <a:rPr lang="tr-TR" sz="1600" b="0" i="0" dirty="0">
                          <a:solidFill>
                            <a:srgbClr val="002060"/>
                          </a:solidFill>
                          <a:effectLst/>
                          <a:latin typeface="Montserrat" panose="00000500000000000000" pitchFamily="2" charset="0"/>
                        </a:rPr>
                        <a:t>• Farklı becerileri bir arada kullanmayı gerektiren üç soru (</a:t>
                      </a:r>
                      <a:r>
                        <a:rPr lang="tr-TR" sz="1600" b="0" i="0" dirty="0" err="1">
                          <a:solidFill>
                            <a:srgbClr val="002060"/>
                          </a:solidFill>
                          <a:effectLst/>
                          <a:latin typeface="Montserrat" panose="00000500000000000000" pitchFamily="2" charset="0"/>
                        </a:rPr>
                        <a:t>integrated</a:t>
                      </a:r>
                      <a:r>
                        <a:rPr lang="tr-TR" sz="1600" b="0" i="0" dirty="0">
                          <a:solidFill>
                            <a:srgbClr val="002060"/>
                          </a:solidFill>
                          <a:effectLst/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tr-TR" sz="1600" b="0" i="0" dirty="0" err="1">
                          <a:solidFill>
                            <a:srgbClr val="002060"/>
                          </a:solidFill>
                          <a:effectLst/>
                          <a:latin typeface="Montserrat" panose="00000500000000000000" pitchFamily="2" charset="0"/>
                        </a:rPr>
                        <a:t>tasks</a:t>
                      </a:r>
                      <a:r>
                        <a:rPr lang="tr-TR" sz="1600" b="0" i="0" dirty="0">
                          <a:solidFill>
                            <a:srgbClr val="002060"/>
                          </a:solidFill>
                          <a:effectLst/>
                          <a:latin typeface="Montserrat" panose="00000500000000000000" pitchFamily="2" charset="0"/>
                        </a:rPr>
                        <a:t>)</a:t>
                      </a:r>
                      <a:endParaRPr lang="tr-TR" sz="1600" b="0" dirty="0">
                        <a:solidFill>
                          <a:srgbClr val="002060"/>
                        </a:solidFill>
                        <a:latin typeface="Montserrat" panose="00000500000000000000" pitchFamily="2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2060"/>
                          </a:solidFill>
                          <a:latin typeface="Montserrat" panose="00000500000000000000" pitchFamily="2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latin typeface="Montserrat" panose="00000500000000000000" pitchFamily="2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tr-TR" sz="1600" dirty="0">
                          <a:solidFill>
                            <a:srgbClr val="002060"/>
                          </a:solidFill>
                          <a:latin typeface="Montserrat" panose="00000500000000000000" pitchFamily="2" charset="0"/>
                          <a:cs typeface="Times New Roman" panose="02020603050405020304" pitchFamily="18" charset="0"/>
                        </a:rPr>
                        <a:t> dk.</a:t>
                      </a:r>
                      <a:endParaRPr lang="tr-TR" sz="1600" b="0" dirty="0">
                        <a:solidFill>
                          <a:srgbClr val="002060"/>
                        </a:solidFill>
                        <a:latin typeface="Montserrat" panose="00000500000000000000" pitchFamily="2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2060"/>
                          </a:solidFill>
                          <a:latin typeface="Montserrat" panose="00000500000000000000" pitchFamily="2" charset="0"/>
                          <a:cs typeface="Times New Roman" panose="02020603050405020304" pitchFamily="18" charset="0"/>
                        </a:rPr>
                        <a:t>0-30</a:t>
                      </a:r>
                      <a:endParaRPr lang="tr-TR" sz="1600" b="1" dirty="0">
                        <a:solidFill>
                          <a:srgbClr val="002060"/>
                        </a:solidFill>
                        <a:latin typeface="Montserrat" panose="00000500000000000000" pitchFamily="2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002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2060"/>
                          </a:solidFill>
                          <a:latin typeface="Montserrat" panose="00000500000000000000" pitchFamily="2" charset="0"/>
                          <a:cs typeface="Times New Roman" panose="02020603050405020304" pitchFamily="18" charset="0"/>
                        </a:rPr>
                        <a:t>Yazma</a:t>
                      </a:r>
                      <a:endParaRPr lang="tr-TR" sz="1600" b="1" dirty="0">
                        <a:solidFill>
                          <a:srgbClr val="002060"/>
                        </a:solidFill>
                        <a:latin typeface="Montserrat" panose="00000500000000000000" pitchFamily="2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0" i="0" dirty="0">
                          <a:solidFill>
                            <a:srgbClr val="002060"/>
                          </a:solidFill>
                          <a:effectLst/>
                          <a:latin typeface="Montserrat" panose="00000500000000000000" pitchFamily="2" charset="0"/>
                        </a:rPr>
                        <a:t>• Akademik bir konuda fikir belirtmeniz gerektiren bir bölüm (</a:t>
                      </a:r>
                      <a:r>
                        <a:rPr lang="en-US" sz="1600" b="0" i="0" dirty="0">
                          <a:solidFill>
                            <a:srgbClr val="002060"/>
                          </a:solidFill>
                          <a:effectLst/>
                          <a:latin typeface="Montserrat" panose="00000500000000000000" pitchFamily="2" charset="0"/>
                        </a:rPr>
                        <a:t>Writing for an </a:t>
                      </a:r>
                      <a:r>
                        <a:rPr lang="tr-TR" sz="1600" b="0" i="0" dirty="0" err="1">
                          <a:solidFill>
                            <a:srgbClr val="002060"/>
                          </a:solidFill>
                          <a:effectLst/>
                          <a:latin typeface="Montserrat" panose="00000500000000000000" pitchFamily="2" charset="0"/>
                        </a:rPr>
                        <a:t>academic</a:t>
                      </a:r>
                      <a:r>
                        <a:rPr lang="tr-TR" sz="1600" b="0" i="0" dirty="0">
                          <a:solidFill>
                            <a:srgbClr val="002060"/>
                          </a:solidFill>
                          <a:effectLst/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tr-TR" sz="1600" b="0" i="0" dirty="0" err="1">
                          <a:solidFill>
                            <a:srgbClr val="002060"/>
                          </a:solidFill>
                          <a:effectLst/>
                          <a:latin typeface="Montserrat" panose="00000500000000000000" pitchFamily="2" charset="0"/>
                        </a:rPr>
                        <a:t>discussion</a:t>
                      </a:r>
                      <a:r>
                        <a:rPr lang="tr-TR" sz="1600" b="0" i="0" dirty="0">
                          <a:solidFill>
                            <a:srgbClr val="002060"/>
                          </a:solidFill>
                          <a:effectLst/>
                          <a:latin typeface="Montserrat" panose="00000500000000000000" pitchFamily="2" charset="0"/>
                        </a:rPr>
                        <a:t>)</a:t>
                      </a:r>
                      <a:endParaRPr lang="tr-TR" sz="1600" b="0" dirty="0">
                        <a:solidFill>
                          <a:srgbClr val="002060"/>
                        </a:solidFill>
                        <a:latin typeface="Montserrat" panose="00000500000000000000" pitchFamily="2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latin typeface="Montserrat" panose="00000500000000000000" pitchFamily="2" charset="0"/>
                          <a:cs typeface="Times New Roman" panose="02020603050405020304" pitchFamily="18" charset="0"/>
                        </a:rPr>
                        <a:t>29 </a:t>
                      </a:r>
                      <a:r>
                        <a:rPr lang="tr-TR" sz="1600" dirty="0">
                          <a:solidFill>
                            <a:srgbClr val="002060"/>
                          </a:solidFill>
                          <a:latin typeface="Montserrat" panose="00000500000000000000" pitchFamily="2" charset="0"/>
                          <a:cs typeface="Times New Roman" panose="02020603050405020304" pitchFamily="18" charset="0"/>
                        </a:rPr>
                        <a:t>dk</a:t>
                      </a:r>
                      <a:endParaRPr lang="tr-TR" sz="1600" b="0" dirty="0">
                        <a:solidFill>
                          <a:srgbClr val="002060"/>
                        </a:solidFill>
                        <a:latin typeface="Montserrat" panose="00000500000000000000" pitchFamily="2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2060"/>
                          </a:solidFill>
                          <a:latin typeface="Montserrat" panose="00000500000000000000" pitchFamily="2" charset="0"/>
                          <a:cs typeface="Times New Roman" panose="02020603050405020304" pitchFamily="18" charset="0"/>
                        </a:rPr>
                        <a:t>0-30</a:t>
                      </a:r>
                      <a:endParaRPr lang="tr-TR" sz="1600" b="1" dirty="0">
                        <a:solidFill>
                          <a:srgbClr val="002060"/>
                        </a:solidFill>
                        <a:latin typeface="Montserrat" panose="00000500000000000000" pitchFamily="2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92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2060"/>
                          </a:solidFill>
                          <a:latin typeface="Montserrat" panose="00000500000000000000" pitchFamily="2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600" b="1" dirty="0">
                        <a:solidFill>
                          <a:srgbClr val="002060"/>
                        </a:solidFill>
                        <a:latin typeface="Montserrat" panose="00000500000000000000" pitchFamily="2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dirty="0">
                          <a:solidFill>
                            <a:srgbClr val="002060"/>
                          </a:solidFill>
                          <a:effectLst/>
                          <a:latin typeface="Montserrat" panose="00000500000000000000" pitchFamily="2" charset="0"/>
                        </a:rPr>
                        <a:t>Bütün bölümlerde not almak serbesttir. Yanlış cevaplar için puan düşülmez.</a:t>
                      </a:r>
                    </a:p>
                  </a:txBody>
                  <a:tcPr marT="121920" marB="12192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b="0" dirty="0">
                          <a:solidFill>
                            <a:srgbClr val="002060"/>
                          </a:solidFill>
                          <a:effectLst/>
                          <a:latin typeface="Montserrat" panose="00000500000000000000" pitchFamily="2" charset="0"/>
                        </a:rPr>
                        <a:t>~ 1 saat 56</a:t>
                      </a:r>
                      <a:r>
                        <a:rPr lang="en-US" b="0" dirty="0">
                          <a:solidFill>
                            <a:srgbClr val="002060"/>
                          </a:solidFill>
                          <a:effectLst/>
                          <a:latin typeface="Montserrat" panose="00000500000000000000" pitchFamily="2" charset="0"/>
                        </a:rPr>
                        <a:t> dk</a:t>
                      </a:r>
                      <a:endParaRPr lang="tr-TR" b="0" dirty="0">
                        <a:solidFill>
                          <a:srgbClr val="00206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T="121920" marB="12192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2060"/>
                          </a:solidFill>
                          <a:latin typeface="Montserrat" panose="00000500000000000000" pitchFamily="2" charset="0"/>
                          <a:cs typeface="Times New Roman" panose="02020603050405020304" pitchFamily="18" charset="0"/>
                        </a:rPr>
                        <a:t>0-120</a:t>
                      </a:r>
                      <a:endParaRPr lang="tr-TR" sz="1600" b="1" dirty="0">
                        <a:solidFill>
                          <a:srgbClr val="002060"/>
                        </a:solidFill>
                        <a:latin typeface="Montserrat" panose="00000500000000000000" pitchFamily="2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0462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6CB64AE-A82E-CA88-8885-9A6209D86AAC}"/>
              </a:ext>
            </a:extLst>
          </p:cNvPr>
          <p:cNvSpPr txBox="1"/>
          <p:nvPr/>
        </p:nvSpPr>
        <p:spPr>
          <a:xfrm>
            <a:off x="395536" y="332656"/>
            <a:ext cx="8568952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Montserrat" panose="00000500000000000000" pitchFamily="2" charset="0"/>
              </a:rPr>
              <a:t>OKUMA </a:t>
            </a:r>
            <a:r>
              <a:rPr lang="en-US" sz="2000" b="1" dirty="0" err="1">
                <a:solidFill>
                  <a:srgbClr val="002060"/>
                </a:solidFill>
                <a:latin typeface="Montserrat" panose="00000500000000000000" pitchFamily="2" charset="0"/>
              </a:rPr>
              <a:t>Örnek</a:t>
            </a:r>
            <a:r>
              <a:rPr lang="en-US" sz="2000" b="1" dirty="0">
                <a:solidFill>
                  <a:srgbClr val="002060"/>
                </a:solidFill>
                <a:latin typeface="Montserrat" panose="00000500000000000000" pitchFamily="2" charset="0"/>
              </a:rPr>
              <a:t> Soru</a:t>
            </a:r>
          </a:p>
          <a:p>
            <a:endParaRPr lang="en-US" sz="1400" b="1" dirty="0">
              <a:latin typeface="Montserrat" panose="00000500000000000000" pitchFamily="2" charset="0"/>
            </a:endParaRPr>
          </a:p>
          <a:p>
            <a:r>
              <a:rPr lang="en-US" sz="1400" dirty="0">
                <a:latin typeface="Montserrat" panose="00000500000000000000" pitchFamily="2" charset="0"/>
              </a:rPr>
              <a:t>The Rise of Teotihuacán</a:t>
            </a:r>
          </a:p>
          <a:p>
            <a:r>
              <a:rPr lang="en-US" sz="1400" dirty="0">
                <a:latin typeface="Montserrat" panose="00000500000000000000" pitchFamily="2" charset="0"/>
              </a:rPr>
              <a:t>Paragraph 1 </a:t>
            </a:r>
          </a:p>
          <a:p>
            <a:r>
              <a:rPr lang="en-US" sz="1400" dirty="0">
                <a:latin typeface="Montserrat" panose="00000500000000000000" pitchFamily="2" charset="0"/>
              </a:rPr>
              <a:t>The city of Teotihuacán, which lay about 50 kilometers northeast of modern-day Mexico City, began its growth by 200–100 B.C.</a:t>
            </a:r>
          </a:p>
          <a:p>
            <a:r>
              <a:rPr lang="en-US" sz="1400" dirty="0">
                <a:latin typeface="Montserrat" panose="00000500000000000000" pitchFamily="2" charset="0"/>
              </a:rPr>
              <a:t> At its height, between about A.D. 150 and 700, it probably had a population of more than 125,000 people and covered at least 20 square kilometers. It had over 2,000 apartment complexes, a great market, a large number of industrial workshops, an administrative center, a number of massive religious edifices, and a regular grid pattern of streets and buildings. Clearly, much planning and central control were involved in the expansion and ordering</a:t>
            </a:r>
          </a:p>
          <a:p>
            <a:r>
              <a:rPr lang="en-US" sz="1400" dirty="0">
                <a:latin typeface="Montserrat" panose="00000500000000000000" pitchFamily="2" charset="0"/>
              </a:rPr>
              <a:t>of this great metropolis. Moreover, the city had economic and perhaps religious contacts with most parts of Mesoamerica (modern Central America and Mexico).</a:t>
            </a:r>
            <a:endParaRPr lang="tr-TR" sz="1400" dirty="0">
              <a:latin typeface="Montserrat" panose="000005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0F8961F-F8CB-E516-45C9-0092740BE749}"/>
              </a:ext>
            </a:extLst>
          </p:cNvPr>
          <p:cNvSpPr txBox="1"/>
          <p:nvPr/>
        </p:nvSpPr>
        <p:spPr>
          <a:xfrm>
            <a:off x="467544" y="3632245"/>
            <a:ext cx="792088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Montserrat" panose="00000500000000000000" pitchFamily="2" charset="0"/>
              </a:rPr>
              <a:t>Directions: Answer the questions. </a:t>
            </a:r>
          </a:p>
          <a:p>
            <a:pPr marL="342900" indent="-342900">
              <a:buAutoNum type="arabicPeriod"/>
            </a:pPr>
            <a:r>
              <a:rPr lang="en-US" dirty="0">
                <a:latin typeface="Montserrat" panose="00000500000000000000" pitchFamily="2" charset="0"/>
              </a:rPr>
              <a:t>In paragraph 1, each of the following is mentioned as a feature of the city of Teotihuacán between A.D. 150 and 700 EXCEPT </a:t>
            </a:r>
          </a:p>
          <a:p>
            <a:r>
              <a:rPr lang="en-US" dirty="0">
                <a:latin typeface="Montserrat" panose="00000500000000000000" pitchFamily="2" charset="0"/>
              </a:rPr>
              <a:t>A regularly arranged streets </a:t>
            </a:r>
          </a:p>
          <a:p>
            <a:r>
              <a:rPr lang="en-US" dirty="0">
                <a:latin typeface="Montserrat" panose="00000500000000000000" pitchFamily="2" charset="0"/>
              </a:rPr>
              <a:t>B several administrative centers spread across the city </a:t>
            </a:r>
          </a:p>
          <a:p>
            <a:r>
              <a:rPr lang="en-US" dirty="0">
                <a:latin typeface="Montserrat" panose="00000500000000000000" pitchFamily="2" charset="0"/>
              </a:rPr>
              <a:t>C many manufacturing workshops </a:t>
            </a:r>
          </a:p>
          <a:p>
            <a:r>
              <a:rPr lang="en-US" dirty="0">
                <a:latin typeface="Montserrat" panose="00000500000000000000" pitchFamily="2" charset="0"/>
              </a:rPr>
              <a:t>D apartment complexes</a:t>
            </a:r>
            <a:endParaRPr lang="tr-TR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256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F08EE71-3EC3-C30E-B725-5FFDB529C250}"/>
              </a:ext>
            </a:extLst>
          </p:cNvPr>
          <p:cNvSpPr txBox="1"/>
          <p:nvPr/>
        </p:nvSpPr>
        <p:spPr>
          <a:xfrm>
            <a:off x="539552" y="476672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rgbClr val="002060"/>
                </a:solidFill>
                <a:latin typeface="Montserrat" panose="00000500000000000000" pitchFamily="2" charset="0"/>
              </a:rPr>
              <a:t>DİNLEME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Örnek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 Soru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CB27E8-AEC1-DEBF-410E-5F0BF3DE3623}"/>
              </a:ext>
            </a:extLst>
          </p:cNvPr>
          <p:cNvSpPr txBox="1"/>
          <p:nvPr/>
        </p:nvSpPr>
        <p:spPr>
          <a:xfrm>
            <a:off x="539552" y="1196752"/>
            <a:ext cx="792088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Montserrat" panose="00000500000000000000" pitchFamily="2" charset="0"/>
              </a:rPr>
              <a:t>Library Tour </a:t>
            </a:r>
          </a:p>
          <a:p>
            <a:r>
              <a:rPr lang="en-US" b="1" dirty="0">
                <a:latin typeface="Montserrat" panose="00000500000000000000" pitchFamily="2" charset="0"/>
              </a:rPr>
              <a:t>Narrator</a:t>
            </a:r>
            <a:r>
              <a:rPr lang="en-US" dirty="0">
                <a:latin typeface="Montserrat" panose="00000500000000000000" pitchFamily="2" charset="0"/>
              </a:rPr>
              <a:t> : Listen to a conversation between a male student and a female librarian. </a:t>
            </a:r>
          </a:p>
          <a:p>
            <a:r>
              <a:rPr lang="en-US" b="1" dirty="0">
                <a:latin typeface="Montserrat" panose="00000500000000000000" pitchFamily="2" charset="0"/>
              </a:rPr>
              <a:t>Student </a:t>
            </a:r>
            <a:r>
              <a:rPr lang="en-US" dirty="0">
                <a:latin typeface="Montserrat" panose="00000500000000000000" pitchFamily="2" charset="0"/>
              </a:rPr>
              <a:t> : Hi. I’m new here … I, uh, couldn’t come to the student orientation— and I’m wondering if you can give me a few quick pointers about the library? I’d really appreciate it. </a:t>
            </a:r>
          </a:p>
          <a:p>
            <a:r>
              <a:rPr lang="en-US" b="1" dirty="0">
                <a:latin typeface="Montserrat" panose="00000500000000000000" pitchFamily="2" charset="0"/>
              </a:rPr>
              <a:t>Librarian</a:t>
            </a:r>
            <a:r>
              <a:rPr lang="en-US" dirty="0">
                <a:latin typeface="Montserrat" panose="00000500000000000000" pitchFamily="2" charset="0"/>
              </a:rPr>
              <a:t> : Sure. I’d be glad to. What’s your major area of study</a:t>
            </a:r>
            <a:endParaRPr lang="tr-TR" dirty="0">
              <a:latin typeface="Montserrat" panose="000005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0A56A1-C01F-A1BC-ED04-9F9C91DF0A26}"/>
              </a:ext>
            </a:extLst>
          </p:cNvPr>
          <p:cNvSpPr txBox="1"/>
          <p:nvPr/>
        </p:nvSpPr>
        <p:spPr>
          <a:xfrm>
            <a:off x="683568" y="3518433"/>
            <a:ext cx="698477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Montserrat" panose="00000500000000000000" pitchFamily="2" charset="0"/>
              </a:rPr>
              <a:t>Directions: </a:t>
            </a:r>
            <a:r>
              <a:rPr lang="en-US" dirty="0">
                <a:latin typeface="Montserrat" panose="00000500000000000000" pitchFamily="2" charset="0"/>
              </a:rPr>
              <a:t>Answer the questions.</a:t>
            </a:r>
          </a:p>
          <a:p>
            <a:endParaRPr lang="en-US" dirty="0">
              <a:latin typeface="Montserrat" panose="00000500000000000000" pitchFamily="2" charset="0"/>
            </a:endParaRPr>
          </a:p>
          <a:p>
            <a:pPr marL="342900" indent="-342900">
              <a:buAutoNum type="arabicPeriod"/>
            </a:pPr>
            <a:r>
              <a:rPr lang="en-US" dirty="0">
                <a:latin typeface="Montserrat" panose="00000500000000000000" pitchFamily="2" charset="0"/>
              </a:rPr>
              <a:t>Why does the student come to the library?</a:t>
            </a:r>
          </a:p>
          <a:p>
            <a:pPr marL="342900" indent="-342900">
              <a:buAutoNum type="arabicPeriod"/>
            </a:pPr>
            <a:endParaRPr lang="en-US" dirty="0">
              <a:latin typeface="Montserrat" panose="00000500000000000000" pitchFamily="2" charset="0"/>
            </a:endParaRPr>
          </a:p>
          <a:p>
            <a:r>
              <a:rPr lang="en-US" dirty="0">
                <a:latin typeface="Montserrat" panose="00000500000000000000" pitchFamily="2" charset="0"/>
              </a:rPr>
              <a:t>A To learn about the library’s resources</a:t>
            </a:r>
          </a:p>
          <a:p>
            <a:r>
              <a:rPr lang="en-US" dirty="0">
                <a:latin typeface="Montserrat" panose="00000500000000000000" pitchFamily="2" charset="0"/>
              </a:rPr>
              <a:t>B To ask about interlibrary loans</a:t>
            </a:r>
          </a:p>
          <a:p>
            <a:r>
              <a:rPr lang="en-US" dirty="0">
                <a:latin typeface="Montserrat" panose="00000500000000000000" pitchFamily="2" charset="0"/>
              </a:rPr>
              <a:t>C To attend the new student orientation</a:t>
            </a:r>
          </a:p>
          <a:p>
            <a:r>
              <a:rPr lang="en-US" dirty="0">
                <a:latin typeface="Montserrat" panose="00000500000000000000" pitchFamily="2" charset="0"/>
              </a:rPr>
              <a:t>D To start work on a research project</a:t>
            </a:r>
            <a:endParaRPr lang="tr-TR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488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07FF521-78FD-2270-7A58-C578042E834F}"/>
              </a:ext>
            </a:extLst>
          </p:cNvPr>
          <p:cNvSpPr txBox="1"/>
          <p:nvPr/>
        </p:nvSpPr>
        <p:spPr>
          <a:xfrm>
            <a:off x="539552" y="476672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KONUŞMA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Örnek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 Soru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E1EDBD-C86A-1D1B-4371-C34760332E63}"/>
              </a:ext>
            </a:extLst>
          </p:cNvPr>
          <p:cNvSpPr txBox="1"/>
          <p:nvPr/>
        </p:nvSpPr>
        <p:spPr>
          <a:xfrm>
            <a:off x="539552" y="1268760"/>
            <a:ext cx="756084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Montserrat" panose="00000500000000000000" pitchFamily="2" charset="0"/>
              </a:rPr>
              <a:t>Speaking Practice Question 1: Independent Speaking Practice (Explain a Choice): Question </a:t>
            </a:r>
          </a:p>
          <a:p>
            <a:endParaRPr lang="en-US" dirty="0">
              <a:latin typeface="Montserrat" panose="00000500000000000000" pitchFamily="2" charset="0"/>
            </a:endParaRPr>
          </a:p>
          <a:p>
            <a:r>
              <a:rPr lang="en-US" dirty="0">
                <a:latin typeface="Montserrat" panose="00000500000000000000" pitchFamily="2" charset="0"/>
              </a:rPr>
              <a:t>Directions: You will now be asked to give your opinion about a familiar topic. Give yourself 15 seconds to prepare your response. Then record yourself speaking for 45 seconds. </a:t>
            </a:r>
          </a:p>
          <a:p>
            <a:endParaRPr lang="en-US" dirty="0">
              <a:latin typeface="Montserrat" panose="00000500000000000000" pitchFamily="2" charset="0"/>
            </a:endParaRPr>
          </a:p>
          <a:p>
            <a:r>
              <a:rPr lang="en-US" b="1" dirty="0">
                <a:latin typeface="Montserrat" panose="00000500000000000000" pitchFamily="2" charset="0"/>
              </a:rPr>
              <a:t>Some people enjoy taking risks and trying new things. Others are not adventurous; they are cautious and prefer to avoid danger. Which behavior do you think is better? Explain why. </a:t>
            </a:r>
          </a:p>
          <a:p>
            <a:endParaRPr lang="en-US" dirty="0">
              <a:latin typeface="Montserrat" panose="00000500000000000000" pitchFamily="2" charset="0"/>
            </a:endParaRPr>
          </a:p>
          <a:p>
            <a:r>
              <a:rPr lang="en-US" dirty="0">
                <a:latin typeface="Montserrat" panose="00000500000000000000" pitchFamily="2" charset="0"/>
              </a:rPr>
              <a:t>Preparation Time: 15 seconds Response Time: 45 seconds</a:t>
            </a:r>
            <a:endParaRPr lang="tr-TR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153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DD58213-FC92-B1C3-D354-BFDCFEEFAF6F}"/>
              </a:ext>
            </a:extLst>
          </p:cNvPr>
          <p:cNvSpPr txBox="1"/>
          <p:nvPr/>
        </p:nvSpPr>
        <p:spPr>
          <a:xfrm>
            <a:off x="755576" y="62068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YAZMA 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Örnek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 Soru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9DFED4B-E4ED-628B-9ABE-9D70ECA7E3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4" y="1556792"/>
            <a:ext cx="9144000" cy="5141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849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92" y="332656"/>
            <a:ext cx="9011344" cy="936104"/>
          </a:xfrm>
        </p:spPr>
        <p:txBody>
          <a:bodyPr>
            <a:normAutofit/>
          </a:bodyPr>
          <a:lstStyle/>
          <a:p>
            <a:pPr algn="ctr"/>
            <a:r>
              <a:rPr lang="tr-TR" altLang="tr-TR" sz="3200" b="1" dirty="0">
                <a:solidFill>
                  <a:srgbClr val="003399"/>
                </a:solidFill>
                <a:latin typeface="Montserrat" panose="00000500000000000000" pitchFamily="2" charset="0"/>
                <a:cs typeface="Arial" panose="020B0604020202020204" pitchFamily="34" charset="0"/>
                <a:sym typeface="Roboto Slab"/>
              </a:rPr>
              <a:t>Sınava Kayıt Olma</a:t>
            </a:r>
            <a:endParaRPr lang="tr-TR" sz="3200" b="1" dirty="0">
              <a:solidFill>
                <a:srgbClr val="003399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7747" y="692696"/>
            <a:ext cx="2475191" cy="18777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7584" y="2492896"/>
            <a:ext cx="686073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spcBef>
                <a:spcPct val="0"/>
              </a:spcBef>
              <a:buClr>
                <a:srgbClr val="8BAB42"/>
              </a:buClr>
              <a:buFont typeface="Arial" panose="020B0604020202020204" pitchFamily="34" charset="0"/>
              <a:buChar char="•"/>
            </a:pPr>
            <a:r>
              <a:rPr lang="en-US" altLang="tr-TR" dirty="0">
                <a:solidFill>
                  <a:srgbClr val="003399"/>
                </a:solidFill>
                <a:latin typeface="Montserrat" panose="00000500000000000000" pitchFamily="2" charset="0"/>
                <a:ea typeface="Nixie One" charset="0"/>
                <a:cs typeface="Times New Roman" panose="02020603050405020304" pitchFamily="18" charset="0"/>
                <a:sym typeface="Nixie One" charset="0"/>
              </a:rPr>
              <a:t>Yeni </a:t>
            </a:r>
            <a:r>
              <a:rPr lang="en-US" altLang="tr-TR" dirty="0" err="1">
                <a:solidFill>
                  <a:srgbClr val="003399"/>
                </a:solidFill>
                <a:latin typeface="Montserrat" panose="00000500000000000000" pitchFamily="2" charset="0"/>
                <a:ea typeface="Nixie One" charset="0"/>
                <a:cs typeface="Times New Roman" panose="02020603050405020304" pitchFamily="18" charset="0"/>
                <a:sym typeface="Nixie One" charset="0"/>
              </a:rPr>
              <a:t>sınav</a:t>
            </a:r>
            <a:r>
              <a:rPr lang="en-US" altLang="tr-TR" dirty="0">
                <a:solidFill>
                  <a:srgbClr val="003399"/>
                </a:solidFill>
                <a:latin typeface="Montserrat" panose="00000500000000000000" pitchFamily="2" charset="0"/>
                <a:ea typeface="Nixie One" charset="0"/>
                <a:cs typeface="Times New Roman" panose="02020603050405020304" pitchFamily="18" charset="0"/>
                <a:sym typeface="Nixie One" charset="0"/>
              </a:rPr>
              <a:t> format </a:t>
            </a:r>
            <a:r>
              <a:rPr lang="en-US" altLang="tr-TR" dirty="0" err="1">
                <a:solidFill>
                  <a:srgbClr val="003399"/>
                </a:solidFill>
                <a:latin typeface="Montserrat" panose="00000500000000000000" pitchFamily="2" charset="0"/>
                <a:ea typeface="Nixie One" charset="0"/>
                <a:cs typeface="Times New Roman" panose="02020603050405020304" pitchFamily="18" charset="0"/>
                <a:sym typeface="Nixie One" charset="0"/>
              </a:rPr>
              <a:t>bilgisine</a:t>
            </a:r>
            <a:r>
              <a:rPr lang="en-US" altLang="tr-TR" dirty="0">
                <a:solidFill>
                  <a:srgbClr val="003399"/>
                </a:solidFill>
                <a:latin typeface="Montserrat" panose="00000500000000000000" pitchFamily="2" charset="0"/>
                <a:ea typeface="Nixie One" charset="0"/>
                <a:cs typeface="Times New Roman" panose="02020603050405020304" pitchFamily="18" charset="0"/>
                <a:sym typeface="Nixie One" charset="0"/>
              </a:rPr>
              <a:t> </a:t>
            </a:r>
            <a:r>
              <a:rPr lang="en-US" altLang="tr-TR" dirty="0" err="1">
                <a:solidFill>
                  <a:srgbClr val="003399"/>
                </a:solidFill>
                <a:latin typeface="Montserrat" panose="00000500000000000000" pitchFamily="2" charset="0"/>
                <a:ea typeface="Nixie One" charset="0"/>
                <a:cs typeface="Times New Roman" panose="02020603050405020304" pitchFamily="18" charset="0"/>
                <a:sym typeface="Nixie One" charset="0"/>
              </a:rPr>
              <a:t>buradan</a:t>
            </a:r>
            <a:r>
              <a:rPr lang="en-US" altLang="tr-TR" dirty="0">
                <a:solidFill>
                  <a:srgbClr val="003399"/>
                </a:solidFill>
                <a:latin typeface="Montserrat" panose="00000500000000000000" pitchFamily="2" charset="0"/>
                <a:ea typeface="Nixie One" charset="0"/>
                <a:cs typeface="Times New Roman" panose="02020603050405020304" pitchFamily="18" charset="0"/>
                <a:sym typeface="Nixie One" charset="0"/>
              </a:rPr>
              <a:t> </a:t>
            </a:r>
            <a:r>
              <a:rPr lang="en-US" altLang="tr-TR" dirty="0" err="1">
                <a:solidFill>
                  <a:srgbClr val="003399"/>
                </a:solidFill>
                <a:latin typeface="Montserrat" panose="00000500000000000000" pitchFamily="2" charset="0"/>
                <a:ea typeface="Nixie One" charset="0"/>
                <a:cs typeface="Times New Roman" panose="02020603050405020304" pitchFamily="18" charset="0"/>
                <a:sym typeface="Nixie One" charset="0"/>
              </a:rPr>
              <a:t>ulaşabilirsiniz.</a:t>
            </a:r>
            <a:r>
              <a:rPr lang="en-US" altLang="tr-TR" dirty="0" err="1">
                <a:solidFill>
                  <a:srgbClr val="003399"/>
                </a:solidFill>
                <a:latin typeface="Montserrat" panose="00000500000000000000" pitchFamily="2" charset="0"/>
                <a:ea typeface="Nixie One" charset="0"/>
                <a:cs typeface="Times New Roman" panose="02020603050405020304" pitchFamily="18" charset="0"/>
                <a:sym typeface="Nixie One" charset="0"/>
                <a:hlinkClick r:id="rId3"/>
              </a:rPr>
              <a:t>https</a:t>
            </a:r>
            <a:r>
              <a:rPr lang="en-US" altLang="tr-TR" dirty="0">
                <a:solidFill>
                  <a:srgbClr val="003399"/>
                </a:solidFill>
                <a:latin typeface="Montserrat" panose="00000500000000000000" pitchFamily="2" charset="0"/>
                <a:ea typeface="Nixie One" charset="0"/>
                <a:cs typeface="Times New Roman" panose="02020603050405020304" pitchFamily="18" charset="0"/>
                <a:sym typeface="Nixie One" charset="0"/>
                <a:hlinkClick r:id="rId3"/>
              </a:rPr>
              <a:t>://www.ets.org/toefl/ibt-enhancements/prep.html</a:t>
            </a:r>
            <a:endParaRPr lang="en-US" altLang="tr-TR" dirty="0">
              <a:solidFill>
                <a:srgbClr val="003399"/>
              </a:solidFill>
              <a:latin typeface="Montserrat" panose="00000500000000000000" pitchFamily="2" charset="0"/>
              <a:ea typeface="Nixie One" charset="0"/>
              <a:cs typeface="Times New Roman" panose="02020603050405020304" pitchFamily="18" charset="0"/>
              <a:sym typeface="Nixie One" charset="0"/>
            </a:endParaRPr>
          </a:p>
          <a:p>
            <a:pPr marL="285750" lvl="1" indent="-285750">
              <a:spcBef>
                <a:spcPct val="0"/>
              </a:spcBef>
              <a:buClr>
                <a:srgbClr val="8BAB42"/>
              </a:buClr>
              <a:buFont typeface="Arial" panose="020B0604020202020204" pitchFamily="34" charset="0"/>
              <a:buChar char="•"/>
            </a:pPr>
            <a:endParaRPr lang="en-US" altLang="tr-TR" dirty="0">
              <a:solidFill>
                <a:srgbClr val="003399"/>
              </a:solidFill>
              <a:latin typeface="Montserrat" panose="00000500000000000000" pitchFamily="2" charset="0"/>
              <a:ea typeface="Nixie One" charset="0"/>
              <a:cs typeface="Times New Roman" panose="02020603050405020304" pitchFamily="18" charset="0"/>
              <a:sym typeface="Nixie One" charset="0"/>
            </a:endParaRPr>
          </a:p>
          <a:p>
            <a:pPr marL="285750" lvl="1" indent="-285750">
              <a:spcBef>
                <a:spcPct val="0"/>
              </a:spcBef>
              <a:buClr>
                <a:srgbClr val="8BAB42"/>
              </a:buClr>
              <a:buFont typeface="Arial" panose="020B0604020202020204" pitchFamily="34" charset="0"/>
              <a:buChar char="•"/>
            </a:pPr>
            <a:r>
              <a:rPr lang="tr-TR" altLang="tr-TR" dirty="0">
                <a:solidFill>
                  <a:srgbClr val="003399"/>
                </a:solidFill>
                <a:latin typeface="Montserrat" panose="00000500000000000000" pitchFamily="2" charset="0"/>
                <a:ea typeface="Nixie One" charset="0"/>
                <a:cs typeface="Times New Roman" panose="02020603050405020304" pitchFamily="18" charset="0"/>
                <a:sym typeface="Nixie One" charset="0"/>
              </a:rPr>
              <a:t>7/24 online kayıt için </a:t>
            </a:r>
            <a:r>
              <a:rPr lang="tr-TR" altLang="tr-TR" dirty="0">
                <a:solidFill>
                  <a:srgbClr val="003399"/>
                </a:solidFill>
                <a:latin typeface="Montserrat" panose="00000500000000000000" pitchFamily="2" charset="0"/>
                <a:ea typeface="Nixie One" charset="0"/>
                <a:cs typeface="Times New Roman" panose="02020603050405020304" pitchFamily="18" charset="0"/>
                <a:sym typeface="Nixie One" charset="0"/>
                <a:hlinkClick r:id="rId4"/>
              </a:rPr>
              <a:t>www.ets.org</a:t>
            </a:r>
            <a:r>
              <a:rPr lang="tr-TR" altLang="tr-TR" dirty="0">
                <a:solidFill>
                  <a:srgbClr val="003399"/>
                </a:solidFill>
                <a:latin typeface="Montserrat" panose="00000500000000000000" pitchFamily="2" charset="0"/>
                <a:ea typeface="Nixie One" charset="0"/>
                <a:cs typeface="Times New Roman" panose="02020603050405020304" pitchFamily="18" charset="0"/>
                <a:sym typeface="Nixie One" charset="0"/>
              </a:rPr>
              <a:t> websayfasına girebilirsiniz ve kredi kartı ile ödeme yapabilirsiniz.</a:t>
            </a:r>
          </a:p>
          <a:p>
            <a:pPr marL="342900" lvl="1" indent="-342900">
              <a:spcBef>
                <a:spcPct val="0"/>
              </a:spcBef>
              <a:buClr>
                <a:srgbClr val="8BAB42"/>
              </a:buClr>
              <a:buFont typeface="Wingdings" panose="05000000000000000000" pitchFamily="2" charset="2"/>
              <a:buChar char="Ø"/>
            </a:pPr>
            <a:endParaRPr lang="tr-TR" altLang="tr-TR" dirty="0">
              <a:solidFill>
                <a:srgbClr val="003399"/>
              </a:solidFill>
              <a:latin typeface="Montserrat" panose="00000500000000000000" pitchFamily="2" charset="0"/>
              <a:ea typeface="Nixie One" charset="0"/>
              <a:cs typeface="Times New Roman" panose="02020603050405020304" pitchFamily="18" charset="0"/>
              <a:sym typeface="Nixie One" charset="0"/>
            </a:endParaRPr>
          </a:p>
          <a:p>
            <a:pPr marL="285750" lvl="1" indent="-285750">
              <a:spcBef>
                <a:spcPct val="0"/>
              </a:spcBef>
              <a:buClr>
                <a:srgbClr val="8BAB42"/>
              </a:buClr>
              <a:buFont typeface="Arial" panose="020B0604020202020204" pitchFamily="34" charset="0"/>
              <a:buChar char="•"/>
            </a:pPr>
            <a:r>
              <a:rPr lang="tr-TR" altLang="tr-TR" dirty="0">
                <a:solidFill>
                  <a:srgbClr val="003399"/>
                </a:solidFill>
                <a:latin typeface="Montserrat" panose="00000500000000000000" pitchFamily="2" charset="0"/>
                <a:ea typeface="Nixie One" charset="0"/>
                <a:cs typeface="Times New Roman" panose="02020603050405020304" pitchFamily="18" charset="0"/>
                <a:sym typeface="Nixie One" charset="0"/>
                <a:hlinkClick r:id="rId5"/>
              </a:rPr>
              <a:t> </a:t>
            </a:r>
            <a:r>
              <a:rPr lang="tr-TR" altLang="tr-TR" u="sng" dirty="0">
                <a:solidFill>
                  <a:srgbClr val="003399"/>
                </a:solidFill>
                <a:latin typeface="Montserrat" panose="00000500000000000000" pitchFamily="2" charset="0"/>
                <a:ea typeface="Nixie One" charset="0"/>
                <a:cs typeface="Times New Roman" panose="02020603050405020304" pitchFamily="18" charset="0"/>
                <a:sym typeface="Nixie One" charset="0"/>
                <a:hlinkClick r:id="rId5"/>
              </a:rPr>
              <a:t>http://www.ets.org/toefl/ibt/register/</a:t>
            </a:r>
            <a:r>
              <a:rPr lang="tr-TR" altLang="tr-TR" dirty="0">
                <a:solidFill>
                  <a:srgbClr val="003399"/>
                </a:solidFill>
                <a:latin typeface="Montserrat" panose="00000500000000000000" pitchFamily="2" charset="0"/>
                <a:ea typeface="Nixie One" charset="0"/>
                <a:cs typeface="Times New Roman" panose="02020603050405020304" pitchFamily="18" charset="0"/>
                <a:sym typeface="Nixie One" charset="0"/>
              </a:rPr>
              <a:t> websayfasında test başvuru için verilen posta adresine postayla kayıt yaptırabilirsiniz.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486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92" y="332656"/>
            <a:ext cx="9011344" cy="936104"/>
          </a:xfrm>
        </p:spPr>
        <p:txBody>
          <a:bodyPr>
            <a:normAutofit/>
          </a:bodyPr>
          <a:lstStyle/>
          <a:p>
            <a:pPr algn="ctr"/>
            <a:r>
              <a:rPr lang="tr-TR" altLang="tr-TR" sz="3200" b="1" dirty="0">
                <a:solidFill>
                  <a:srgbClr val="003399"/>
                </a:solidFill>
                <a:latin typeface="Montserrat" panose="00000500000000000000" pitchFamily="2" charset="0"/>
                <a:cs typeface="Arial" panose="020B0604020202020204" pitchFamily="34" charset="0"/>
                <a:sym typeface="Roboto Slab"/>
              </a:rPr>
              <a:t>TOEFL Ücreti ve Kayıt Olma</a:t>
            </a:r>
            <a:endParaRPr lang="tr-TR" sz="3200" b="1" dirty="0">
              <a:solidFill>
                <a:srgbClr val="003399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916832"/>
            <a:ext cx="79208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Bef>
                <a:spcPct val="0"/>
              </a:spcBef>
              <a:buClr>
                <a:srgbClr val="8BAB42"/>
              </a:buClr>
              <a:buSzPct val="135000"/>
              <a:buFont typeface="Arial" panose="020B0604020202020204" pitchFamily="34" charset="0"/>
              <a:buChar char="•"/>
            </a:pPr>
            <a:r>
              <a:rPr lang="tr-TR" altLang="tr-TR" dirty="0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Test Ücreti: 1</a:t>
            </a:r>
            <a:r>
              <a:rPr lang="en-US" altLang="tr-TR" dirty="0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57</a:t>
            </a:r>
            <a:r>
              <a:rPr lang="tr-TR" altLang="tr-TR" dirty="0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 $</a:t>
            </a:r>
          </a:p>
          <a:p>
            <a:pPr marL="342900" lvl="1" indent="-342900">
              <a:spcBef>
                <a:spcPct val="0"/>
              </a:spcBef>
              <a:buClr>
                <a:srgbClr val="8BAB42"/>
              </a:buClr>
              <a:buSzPct val="135000"/>
              <a:buFont typeface="Arial" panose="020B0604020202020204" pitchFamily="34" charset="0"/>
              <a:buChar char="•"/>
            </a:pPr>
            <a:r>
              <a:rPr lang="tr-TR" altLang="tr-TR" dirty="0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Geç Kayıt Ücreti: 40 $</a:t>
            </a:r>
          </a:p>
          <a:p>
            <a:pPr marL="342900" lvl="1" indent="-342900">
              <a:spcBef>
                <a:spcPct val="0"/>
              </a:spcBef>
              <a:buClr>
                <a:srgbClr val="8BAB42"/>
              </a:buClr>
              <a:buSzPct val="135000"/>
              <a:buFont typeface="Arial" panose="020B0604020202020204" pitchFamily="34" charset="0"/>
              <a:buChar char="•"/>
            </a:pPr>
            <a:r>
              <a:rPr lang="tr-TR" altLang="tr-TR" dirty="0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Teste Kayıt Sistemi Kapanış: Test gününden 7 gün önce</a:t>
            </a:r>
          </a:p>
          <a:p>
            <a:pPr marL="342900" lvl="1" indent="-342900">
              <a:spcBef>
                <a:spcPct val="0"/>
              </a:spcBef>
              <a:buClr>
                <a:srgbClr val="8BAB42"/>
              </a:buClr>
              <a:buSzPct val="135000"/>
              <a:buFont typeface="Arial" panose="020B0604020202020204" pitchFamily="34" charset="0"/>
              <a:buChar char="•"/>
            </a:pPr>
            <a:r>
              <a:rPr lang="tr-TR" altLang="tr-TR" dirty="0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Gecikmeli Kayıtlar Kapanış: Test gününden 4 gün önce</a:t>
            </a:r>
          </a:p>
          <a:p>
            <a:pPr marL="342900" lvl="1" indent="-342900">
              <a:spcBef>
                <a:spcPct val="0"/>
              </a:spcBef>
              <a:buClr>
                <a:srgbClr val="8BAB42"/>
              </a:buClr>
              <a:buSzPct val="135000"/>
              <a:buFont typeface="Arial" panose="020B0604020202020204" pitchFamily="34" charset="0"/>
              <a:buChar char="•"/>
            </a:pPr>
            <a:r>
              <a:rPr lang="tr-TR" altLang="tr-TR" dirty="0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Engelli ve sağlık sorunu olan kişiler kayıt yaptırmak için </a:t>
            </a:r>
            <a:r>
              <a:rPr lang="en-US" altLang="tr-TR" dirty="0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http://www.ets.org/toefl/ibt/register/disabilities/</a:t>
            </a:r>
            <a:r>
              <a:rPr lang="tr-TR" altLang="tr-TR" dirty="0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 websayfasını kullanmalıdırlar.</a:t>
            </a:r>
          </a:p>
          <a:p>
            <a:pPr marL="342900" lvl="1" indent="-342900">
              <a:spcBef>
                <a:spcPct val="0"/>
              </a:spcBef>
              <a:buClr>
                <a:srgbClr val="8BAB42"/>
              </a:buClr>
              <a:buSzPct val="135000"/>
              <a:buFont typeface="Arial" panose="020B0604020202020204" pitchFamily="34" charset="0"/>
              <a:buChar char="•"/>
            </a:pPr>
            <a:r>
              <a:rPr lang="tr-TR" altLang="tr-TR" dirty="0">
                <a:solidFill>
                  <a:srgbClr val="003399"/>
                </a:solidFill>
                <a:latin typeface="Montserrat" panose="00000500000000000000" pitchFamily="2" charset="0"/>
                <a:cs typeface="Times New Roman" panose="02020603050405020304" pitchFamily="18" charset="0"/>
                <a:sym typeface="Nixie One" charset="0"/>
              </a:rPr>
              <a:t>Sınavın Geçerliliği: 2 yıl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3399"/>
              </a:solidFill>
            </a:endParaRPr>
          </a:p>
        </p:txBody>
      </p:sp>
      <p:pic>
        <p:nvPicPr>
          <p:cNvPr id="6" name="Picture 8" descr="pay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6028" y="1052736"/>
            <a:ext cx="1450428" cy="1379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3614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1BE9C140-2A3E-451C-B820-B03C02851F0E}" vid="{3FFF5FB1-BFE1-4719-8B67-00818168A7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Presentation3</Template>
  <TotalTime>4375</TotalTime>
  <Words>955</Words>
  <Application>Microsoft Office PowerPoint</Application>
  <PresentationFormat>On-screen Show (4:3)</PresentationFormat>
  <Paragraphs>116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Montserrat</vt:lpstr>
      <vt:lpstr>Nixie One</vt:lpstr>
      <vt:lpstr>Open Sans</vt:lpstr>
      <vt:lpstr>Times New Roman</vt:lpstr>
      <vt:lpstr>Wingdings</vt:lpstr>
      <vt:lpstr>Office Teması</vt:lpstr>
      <vt:lpstr>PowerPoint Presentation</vt:lpstr>
      <vt:lpstr>TOEFL’a Neden Girmeliyim?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Sınava Kayıt Olma</vt:lpstr>
      <vt:lpstr>TOEFL Ücreti ve Kayıt Olma</vt:lpstr>
      <vt:lpstr>Test Gününü Değiştirmek veya Testin İptali</vt:lpstr>
      <vt:lpstr>Sonuçları Öğrenme</vt:lpstr>
      <vt:lpstr>Sonuçları Gönderme</vt:lpstr>
    </vt:vector>
  </TitlesOfParts>
  <Company>Fujitsu Technology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anokha</dc:creator>
  <cp:lastModifiedBy>betti delevi</cp:lastModifiedBy>
  <cp:revision>274</cp:revision>
  <dcterms:created xsi:type="dcterms:W3CDTF">2017-05-05T13:59:12Z</dcterms:created>
  <dcterms:modified xsi:type="dcterms:W3CDTF">2023-07-24T10:22:57Z</dcterms:modified>
</cp:coreProperties>
</file>